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333" r:id="rId2"/>
    <p:sldId id="256" r:id="rId3"/>
    <p:sldId id="257" r:id="rId4"/>
    <p:sldId id="258" r:id="rId5"/>
    <p:sldId id="259" r:id="rId6"/>
    <p:sldId id="260" r:id="rId7"/>
    <p:sldId id="261" r:id="rId8"/>
    <p:sldId id="262" r:id="rId9"/>
    <p:sldId id="263" r:id="rId10"/>
    <p:sldId id="264" r:id="rId11"/>
    <p:sldId id="265" r:id="rId12"/>
    <p:sldId id="296" r:id="rId13"/>
    <p:sldId id="298" r:id="rId14"/>
    <p:sldId id="301" r:id="rId15"/>
    <p:sldId id="306" r:id="rId16"/>
    <p:sldId id="266" r:id="rId17"/>
    <p:sldId id="267" r:id="rId18"/>
    <p:sldId id="268" r:id="rId19"/>
    <p:sldId id="269" r:id="rId20"/>
    <p:sldId id="270" r:id="rId21"/>
    <p:sldId id="273" r:id="rId22"/>
    <p:sldId id="271" r:id="rId23"/>
    <p:sldId id="272" r:id="rId24"/>
    <p:sldId id="275" r:id="rId25"/>
    <p:sldId id="274" r:id="rId26"/>
    <p:sldId id="276" r:id="rId27"/>
    <p:sldId id="278" r:id="rId28"/>
    <p:sldId id="284" r:id="rId29"/>
    <p:sldId id="285" r:id="rId30"/>
    <p:sldId id="334" r:id="rId31"/>
    <p:sldId id="289" r:id="rId32"/>
    <p:sldId id="291" r:id="rId33"/>
    <p:sldId id="295" r:id="rId34"/>
    <p:sldId id="308" r:id="rId35"/>
    <p:sldId id="312" r:id="rId36"/>
    <p:sldId id="314" r:id="rId37"/>
    <p:sldId id="316" r:id="rId38"/>
    <p:sldId id="320" r:id="rId39"/>
    <p:sldId id="324" r:id="rId40"/>
    <p:sldId id="335" r:id="rId4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snapToGrid="0">
      <p:cViewPr varScale="1">
        <p:scale>
          <a:sx n="68" d="100"/>
          <a:sy n="68" d="100"/>
        </p:scale>
        <p:origin x="7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EECD53-2191-471C-B3A8-B3D5C8CF651D}" type="datetimeFigureOut">
              <a:rPr lang="tr-TR" smtClean="0"/>
              <a:t>6.06.2023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70FFF8-E04B-4329-A794-393C321B3979}" type="slidenum">
              <a:rPr lang="tr-TR" smtClean="0"/>
              <a:t>‹#›</a:t>
            </a:fld>
            <a:endParaRPr lang="tr-TR"/>
          </a:p>
        </p:txBody>
      </p:sp>
    </p:spTree>
    <p:extLst>
      <p:ext uri="{BB962C8B-B14F-4D97-AF65-F5344CB8AC3E}">
        <p14:creationId xmlns:p14="http://schemas.microsoft.com/office/powerpoint/2010/main" val="25205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570FFF8-E04B-4329-A794-393C321B3979}" type="slidenum">
              <a:rPr lang="tr-TR" smtClean="0"/>
              <a:t>4</a:t>
            </a:fld>
            <a:endParaRPr lang="tr-TR"/>
          </a:p>
        </p:txBody>
      </p:sp>
    </p:spTree>
    <p:extLst>
      <p:ext uri="{BB962C8B-B14F-4D97-AF65-F5344CB8AC3E}">
        <p14:creationId xmlns:p14="http://schemas.microsoft.com/office/powerpoint/2010/main" val="3008438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D1648E-F23A-DDE8-098A-A4C29CA60F8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1F09215-47C8-6EBE-2F95-4724F803F7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BE5F055-DD89-7012-5974-9D916C71A86A}"/>
              </a:ext>
            </a:extLst>
          </p:cNvPr>
          <p:cNvSpPr>
            <a:spLocks noGrp="1"/>
          </p:cNvSpPr>
          <p:nvPr>
            <p:ph type="dt" sz="half" idx="10"/>
          </p:nvPr>
        </p:nvSpPr>
        <p:spPr/>
        <p:txBody>
          <a:bodyPr/>
          <a:lstStyle/>
          <a:p>
            <a:fld id="{4BFA3C94-4928-4BC5-B6DD-22FCD747BBCB}" type="datetimeFigureOut">
              <a:rPr lang="tr-TR" smtClean="0"/>
              <a:t>6.06.2023</a:t>
            </a:fld>
            <a:endParaRPr lang="tr-TR"/>
          </a:p>
        </p:txBody>
      </p:sp>
      <p:sp>
        <p:nvSpPr>
          <p:cNvPr id="5" name="Alt Bilgi Yer Tutucusu 4">
            <a:extLst>
              <a:ext uri="{FF2B5EF4-FFF2-40B4-BE49-F238E27FC236}">
                <a16:creationId xmlns:a16="http://schemas.microsoft.com/office/drawing/2014/main" id="{D6892BD7-005E-DEDB-6745-C97C393B59A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1AC6320-F37E-33D8-F7ED-246288CCEFD3}"/>
              </a:ext>
            </a:extLst>
          </p:cNvPr>
          <p:cNvSpPr>
            <a:spLocks noGrp="1"/>
          </p:cNvSpPr>
          <p:nvPr>
            <p:ph type="sldNum" sz="quarter" idx="12"/>
          </p:nvPr>
        </p:nvSpPr>
        <p:spPr/>
        <p:txBody>
          <a:bodyPr/>
          <a:lstStyle/>
          <a:p>
            <a:fld id="{CC28672E-D939-4581-B9CC-81ABB5C3B2AC}" type="slidenum">
              <a:rPr lang="tr-TR" smtClean="0"/>
              <a:t>‹#›</a:t>
            </a:fld>
            <a:endParaRPr lang="tr-TR"/>
          </a:p>
        </p:txBody>
      </p:sp>
    </p:spTree>
    <p:extLst>
      <p:ext uri="{BB962C8B-B14F-4D97-AF65-F5344CB8AC3E}">
        <p14:creationId xmlns:p14="http://schemas.microsoft.com/office/powerpoint/2010/main" val="664321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996929-E957-64EC-2E86-CE7A93661E6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363C5BE-1AC7-F0D0-C69E-7B9328A3771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63EF734-EC82-3CCF-4FE8-33F7B799F3AD}"/>
              </a:ext>
            </a:extLst>
          </p:cNvPr>
          <p:cNvSpPr>
            <a:spLocks noGrp="1"/>
          </p:cNvSpPr>
          <p:nvPr>
            <p:ph type="dt" sz="half" idx="10"/>
          </p:nvPr>
        </p:nvSpPr>
        <p:spPr/>
        <p:txBody>
          <a:bodyPr/>
          <a:lstStyle/>
          <a:p>
            <a:fld id="{4BFA3C94-4928-4BC5-B6DD-22FCD747BBCB}" type="datetimeFigureOut">
              <a:rPr lang="tr-TR" smtClean="0"/>
              <a:t>6.06.2023</a:t>
            </a:fld>
            <a:endParaRPr lang="tr-TR"/>
          </a:p>
        </p:txBody>
      </p:sp>
      <p:sp>
        <p:nvSpPr>
          <p:cNvPr id="5" name="Alt Bilgi Yer Tutucusu 4">
            <a:extLst>
              <a:ext uri="{FF2B5EF4-FFF2-40B4-BE49-F238E27FC236}">
                <a16:creationId xmlns:a16="http://schemas.microsoft.com/office/drawing/2014/main" id="{02E64FCB-108C-F6DB-B3BD-37E2816D4D8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A0EFE8C-1F0E-3FD1-7D03-C79452FB9509}"/>
              </a:ext>
            </a:extLst>
          </p:cNvPr>
          <p:cNvSpPr>
            <a:spLocks noGrp="1"/>
          </p:cNvSpPr>
          <p:nvPr>
            <p:ph type="sldNum" sz="quarter" idx="12"/>
          </p:nvPr>
        </p:nvSpPr>
        <p:spPr/>
        <p:txBody>
          <a:bodyPr/>
          <a:lstStyle/>
          <a:p>
            <a:fld id="{CC28672E-D939-4581-B9CC-81ABB5C3B2AC}" type="slidenum">
              <a:rPr lang="tr-TR" smtClean="0"/>
              <a:t>‹#›</a:t>
            </a:fld>
            <a:endParaRPr lang="tr-TR"/>
          </a:p>
        </p:txBody>
      </p:sp>
    </p:spTree>
    <p:extLst>
      <p:ext uri="{BB962C8B-B14F-4D97-AF65-F5344CB8AC3E}">
        <p14:creationId xmlns:p14="http://schemas.microsoft.com/office/powerpoint/2010/main" val="730029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703DB73-7FBA-4CCB-9624-2518E6529ECB}"/>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1C461CB-F93A-1707-6EE5-E7EFF3D216CE}"/>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6B0F6D7-7A40-B4AE-6BA3-EF5EB40A89C5}"/>
              </a:ext>
            </a:extLst>
          </p:cNvPr>
          <p:cNvSpPr>
            <a:spLocks noGrp="1"/>
          </p:cNvSpPr>
          <p:nvPr>
            <p:ph type="dt" sz="half" idx="10"/>
          </p:nvPr>
        </p:nvSpPr>
        <p:spPr/>
        <p:txBody>
          <a:bodyPr/>
          <a:lstStyle/>
          <a:p>
            <a:fld id="{4BFA3C94-4928-4BC5-B6DD-22FCD747BBCB}" type="datetimeFigureOut">
              <a:rPr lang="tr-TR" smtClean="0"/>
              <a:t>6.06.2023</a:t>
            </a:fld>
            <a:endParaRPr lang="tr-TR"/>
          </a:p>
        </p:txBody>
      </p:sp>
      <p:sp>
        <p:nvSpPr>
          <p:cNvPr id="5" name="Alt Bilgi Yer Tutucusu 4">
            <a:extLst>
              <a:ext uri="{FF2B5EF4-FFF2-40B4-BE49-F238E27FC236}">
                <a16:creationId xmlns:a16="http://schemas.microsoft.com/office/drawing/2014/main" id="{1971A299-69FA-0A01-44DC-3D9A52C02F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FB2B2FD-2D2F-E250-BBE5-C51141A327FF}"/>
              </a:ext>
            </a:extLst>
          </p:cNvPr>
          <p:cNvSpPr>
            <a:spLocks noGrp="1"/>
          </p:cNvSpPr>
          <p:nvPr>
            <p:ph type="sldNum" sz="quarter" idx="12"/>
          </p:nvPr>
        </p:nvSpPr>
        <p:spPr/>
        <p:txBody>
          <a:bodyPr/>
          <a:lstStyle/>
          <a:p>
            <a:fld id="{CC28672E-D939-4581-B9CC-81ABB5C3B2AC}" type="slidenum">
              <a:rPr lang="tr-TR" smtClean="0"/>
              <a:t>‹#›</a:t>
            </a:fld>
            <a:endParaRPr lang="tr-TR"/>
          </a:p>
        </p:txBody>
      </p:sp>
    </p:spTree>
    <p:extLst>
      <p:ext uri="{BB962C8B-B14F-4D97-AF65-F5344CB8AC3E}">
        <p14:creationId xmlns:p14="http://schemas.microsoft.com/office/powerpoint/2010/main" val="983311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78BD12-24A3-FEFB-2137-16C7BDF00F6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DB7BCF2-BD07-99B7-8F0D-7666507591E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882BAD6-DFCE-06BE-3AFE-6FCE3EF0AE51}"/>
              </a:ext>
            </a:extLst>
          </p:cNvPr>
          <p:cNvSpPr>
            <a:spLocks noGrp="1"/>
          </p:cNvSpPr>
          <p:nvPr>
            <p:ph type="dt" sz="half" idx="10"/>
          </p:nvPr>
        </p:nvSpPr>
        <p:spPr/>
        <p:txBody>
          <a:bodyPr/>
          <a:lstStyle/>
          <a:p>
            <a:fld id="{4BFA3C94-4928-4BC5-B6DD-22FCD747BBCB}" type="datetimeFigureOut">
              <a:rPr lang="tr-TR" smtClean="0"/>
              <a:t>6.06.2023</a:t>
            </a:fld>
            <a:endParaRPr lang="tr-TR"/>
          </a:p>
        </p:txBody>
      </p:sp>
      <p:sp>
        <p:nvSpPr>
          <p:cNvPr id="5" name="Alt Bilgi Yer Tutucusu 4">
            <a:extLst>
              <a:ext uri="{FF2B5EF4-FFF2-40B4-BE49-F238E27FC236}">
                <a16:creationId xmlns:a16="http://schemas.microsoft.com/office/drawing/2014/main" id="{02C2DD00-F7ED-B293-BDE7-B2250485D15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5B758F0-775C-0FBB-C7A9-E12454AC49B3}"/>
              </a:ext>
            </a:extLst>
          </p:cNvPr>
          <p:cNvSpPr>
            <a:spLocks noGrp="1"/>
          </p:cNvSpPr>
          <p:nvPr>
            <p:ph type="sldNum" sz="quarter" idx="12"/>
          </p:nvPr>
        </p:nvSpPr>
        <p:spPr/>
        <p:txBody>
          <a:bodyPr/>
          <a:lstStyle/>
          <a:p>
            <a:fld id="{CC28672E-D939-4581-B9CC-81ABB5C3B2AC}" type="slidenum">
              <a:rPr lang="tr-TR" smtClean="0"/>
              <a:t>‹#›</a:t>
            </a:fld>
            <a:endParaRPr lang="tr-TR"/>
          </a:p>
        </p:txBody>
      </p:sp>
    </p:spTree>
    <p:extLst>
      <p:ext uri="{BB962C8B-B14F-4D97-AF65-F5344CB8AC3E}">
        <p14:creationId xmlns:p14="http://schemas.microsoft.com/office/powerpoint/2010/main" val="3097500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4BD3E3-F321-1381-6054-D65087E7182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53DF23B-12A5-BC4D-0554-EDCE518C50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F555CD4-9575-CD14-594D-6AF8E2006463}"/>
              </a:ext>
            </a:extLst>
          </p:cNvPr>
          <p:cNvSpPr>
            <a:spLocks noGrp="1"/>
          </p:cNvSpPr>
          <p:nvPr>
            <p:ph type="dt" sz="half" idx="10"/>
          </p:nvPr>
        </p:nvSpPr>
        <p:spPr/>
        <p:txBody>
          <a:bodyPr/>
          <a:lstStyle/>
          <a:p>
            <a:fld id="{4BFA3C94-4928-4BC5-B6DD-22FCD747BBCB}" type="datetimeFigureOut">
              <a:rPr lang="tr-TR" smtClean="0"/>
              <a:t>6.06.2023</a:t>
            </a:fld>
            <a:endParaRPr lang="tr-TR"/>
          </a:p>
        </p:txBody>
      </p:sp>
      <p:sp>
        <p:nvSpPr>
          <p:cNvPr id="5" name="Alt Bilgi Yer Tutucusu 4">
            <a:extLst>
              <a:ext uri="{FF2B5EF4-FFF2-40B4-BE49-F238E27FC236}">
                <a16:creationId xmlns:a16="http://schemas.microsoft.com/office/drawing/2014/main" id="{E6CCBF33-4687-F9BC-5FBD-46B650811F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A26BFE7-77BD-C840-6325-8929157C261C}"/>
              </a:ext>
            </a:extLst>
          </p:cNvPr>
          <p:cNvSpPr>
            <a:spLocks noGrp="1"/>
          </p:cNvSpPr>
          <p:nvPr>
            <p:ph type="sldNum" sz="quarter" idx="12"/>
          </p:nvPr>
        </p:nvSpPr>
        <p:spPr/>
        <p:txBody>
          <a:bodyPr/>
          <a:lstStyle/>
          <a:p>
            <a:fld id="{CC28672E-D939-4581-B9CC-81ABB5C3B2AC}" type="slidenum">
              <a:rPr lang="tr-TR" smtClean="0"/>
              <a:t>‹#›</a:t>
            </a:fld>
            <a:endParaRPr lang="tr-TR"/>
          </a:p>
        </p:txBody>
      </p:sp>
    </p:spTree>
    <p:extLst>
      <p:ext uri="{BB962C8B-B14F-4D97-AF65-F5344CB8AC3E}">
        <p14:creationId xmlns:p14="http://schemas.microsoft.com/office/powerpoint/2010/main" val="3496278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B1901F-181E-7892-89D2-F61AAF83550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C592910-09D2-31AA-16D7-2934A931F95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B67F817-4748-B4CF-07AA-D91CB99A3006}"/>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41FBAE7-D4AE-8B3B-B0BF-96D0FF0FB580}"/>
              </a:ext>
            </a:extLst>
          </p:cNvPr>
          <p:cNvSpPr>
            <a:spLocks noGrp="1"/>
          </p:cNvSpPr>
          <p:nvPr>
            <p:ph type="dt" sz="half" idx="10"/>
          </p:nvPr>
        </p:nvSpPr>
        <p:spPr/>
        <p:txBody>
          <a:bodyPr/>
          <a:lstStyle/>
          <a:p>
            <a:fld id="{4BFA3C94-4928-4BC5-B6DD-22FCD747BBCB}" type="datetimeFigureOut">
              <a:rPr lang="tr-TR" smtClean="0"/>
              <a:t>6.06.2023</a:t>
            </a:fld>
            <a:endParaRPr lang="tr-TR"/>
          </a:p>
        </p:txBody>
      </p:sp>
      <p:sp>
        <p:nvSpPr>
          <p:cNvPr id="6" name="Alt Bilgi Yer Tutucusu 5">
            <a:extLst>
              <a:ext uri="{FF2B5EF4-FFF2-40B4-BE49-F238E27FC236}">
                <a16:creationId xmlns:a16="http://schemas.microsoft.com/office/drawing/2014/main" id="{4893DC89-EF36-1437-2DC1-3EA69EDC005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D7314A5-F699-D941-4238-C36A64EE3F1B}"/>
              </a:ext>
            </a:extLst>
          </p:cNvPr>
          <p:cNvSpPr>
            <a:spLocks noGrp="1"/>
          </p:cNvSpPr>
          <p:nvPr>
            <p:ph type="sldNum" sz="quarter" idx="12"/>
          </p:nvPr>
        </p:nvSpPr>
        <p:spPr/>
        <p:txBody>
          <a:bodyPr/>
          <a:lstStyle/>
          <a:p>
            <a:fld id="{CC28672E-D939-4581-B9CC-81ABB5C3B2AC}" type="slidenum">
              <a:rPr lang="tr-TR" smtClean="0"/>
              <a:t>‹#›</a:t>
            </a:fld>
            <a:endParaRPr lang="tr-TR"/>
          </a:p>
        </p:txBody>
      </p:sp>
    </p:spTree>
    <p:extLst>
      <p:ext uri="{BB962C8B-B14F-4D97-AF65-F5344CB8AC3E}">
        <p14:creationId xmlns:p14="http://schemas.microsoft.com/office/powerpoint/2010/main" val="3040352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EB5974-B654-DA20-26AA-E66BB121C8D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C292151-3558-C342-8C40-A7B7811AA9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F4D59DD-15C8-AB96-AAB4-855CDECB7760}"/>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130A1A5-3650-CABF-0D02-975AD7D1DA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F5FFAA9-4DB0-92E6-E04B-12AE9CD2DC3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D993CB6-7DA9-81E0-EC0C-AA95E101F57A}"/>
              </a:ext>
            </a:extLst>
          </p:cNvPr>
          <p:cNvSpPr>
            <a:spLocks noGrp="1"/>
          </p:cNvSpPr>
          <p:nvPr>
            <p:ph type="dt" sz="half" idx="10"/>
          </p:nvPr>
        </p:nvSpPr>
        <p:spPr/>
        <p:txBody>
          <a:bodyPr/>
          <a:lstStyle/>
          <a:p>
            <a:fld id="{4BFA3C94-4928-4BC5-B6DD-22FCD747BBCB}" type="datetimeFigureOut">
              <a:rPr lang="tr-TR" smtClean="0"/>
              <a:t>6.06.2023</a:t>
            </a:fld>
            <a:endParaRPr lang="tr-TR"/>
          </a:p>
        </p:txBody>
      </p:sp>
      <p:sp>
        <p:nvSpPr>
          <p:cNvPr id="8" name="Alt Bilgi Yer Tutucusu 7">
            <a:extLst>
              <a:ext uri="{FF2B5EF4-FFF2-40B4-BE49-F238E27FC236}">
                <a16:creationId xmlns:a16="http://schemas.microsoft.com/office/drawing/2014/main" id="{C5BD4EF4-DA6A-72AC-7F27-8CD57405446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AAB0BE6-38DD-542C-2B2B-7593B0B74EC5}"/>
              </a:ext>
            </a:extLst>
          </p:cNvPr>
          <p:cNvSpPr>
            <a:spLocks noGrp="1"/>
          </p:cNvSpPr>
          <p:nvPr>
            <p:ph type="sldNum" sz="quarter" idx="12"/>
          </p:nvPr>
        </p:nvSpPr>
        <p:spPr/>
        <p:txBody>
          <a:bodyPr/>
          <a:lstStyle/>
          <a:p>
            <a:fld id="{CC28672E-D939-4581-B9CC-81ABB5C3B2AC}" type="slidenum">
              <a:rPr lang="tr-TR" smtClean="0"/>
              <a:t>‹#›</a:t>
            </a:fld>
            <a:endParaRPr lang="tr-TR"/>
          </a:p>
        </p:txBody>
      </p:sp>
    </p:spTree>
    <p:extLst>
      <p:ext uri="{BB962C8B-B14F-4D97-AF65-F5344CB8AC3E}">
        <p14:creationId xmlns:p14="http://schemas.microsoft.com/office/powerpoint/2010/main" val="3322665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2775BA-09B6-0949-0478-4EA2BE9D52B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26DB1F2-FA7A-F465-62D4-2C12561D2167}"/>
              </a:ext>
            </a:extLst>
          </p:cNvPr>
          <p:cNvSpPr>
            <a:spLocks noGrp="1"/>
          </p:cNvSpPr>
          <p:nvPr>
            <p:ph type="dt" sz="half" idx="10"/>
          </p:nvPr>
        </p:nvSpPr>
        <p:spPr/>
        <p:txBody>
          <a:bodyPr/>
          <a:lstStyle/>
          <a:p>
            <a:fld id="{4BFA3C94-4928-4BC5-B6DD-22FCD747BBCB}" type="datetimeFigureOut">
              <a:rPr lang="tr-TR" smtClean="0"/>
              <a:t>6.06.2023</a:t>
            </a:fld>
            <a:endParaRPr lang="tr-TR"/>
          </a:p>
        </p:txBody>
      </p:sp>
      <p:sp>
        <p:nvSpPr>
          <p:cNvPr id="4" name="Alt Bilgi Yer Tutucusu 3">
            <a:extLst>
              <a:ext uri="{FF2B5EF4-FFF2-40B4-BE49-F238E27FC236}">
                <a16:creationId xmlns:a16="http://schemas.microsoft.com/office/drawing/2014/main" id="{D6094A28-77E2-4556-9028-34B1394DAD2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87EA417-3D50-98FE-84EF-F583C00375FA}"/>
              </a:ext>
            </a:extLst>
          </p:cNvPr>
          <p:cNvSpPr>
            <a:spLocks noGrp="1"/>
          </p:cNvSpPr>
          <p:nvPr>
            <p:ph type="sldNum" sz="quarter" idx="12"/>
          </p:nvPr>
        </p:nvSpPr>
        <p:spPr/>
        <p:txBody>
          <a:bodyPr/>
          <a:lstStyle/>
          <a:p>
            <a:fld id="{CC28672E-D939-4581-B9CC-81ABB5C3B2AC}" type="slidenum">
              <a:rPr lang="tr-TR" smtClean="0"/>
              <a:t>‹#›</a:t>
            </a:fld>
            <a:endParaRPr lang="tr-TR"/>
          </a:p>
        </p:txBody>
      </p:sp>
    </p:spTree>
    <p:extLst>
      <p:ext uri="{BB962C8B-B14F-4D97-AF65-F5344CB8AC3E}">
        <p14:creationId xmlns:p14="http://schemas.microsoft.com/office/powerpoint/2010/main" val="3452694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420B5C7-9C49-4125-875D-D659CB00BF69}"/>
              </a:ext>
            </a:extLst>
          </p:cNvPr>
          <p:cNvSpPr>
            <a:spLocks noGrp="1"/>
          </p:cNvSpPr>
          <p:nvPr>
            <p:ph type="dt" sz="half" idx="10"/>
          </p:nvPr>
        </p:nvSpPr>
        <p:spPr/>
        <p:txBody>
          <a:bodyPr/>
          <a:lstStyle/>
          <a:p>
            <a:fld id="{4BFA3C94-4928-4BC5-B6DD-22FCD747BBCB}" type="datetimeFigureOut">
              <a:rPr lang="tr-TR" smtClean="0"/>
              <a:t>6.06.2023</a:t>
            </a:fld>
            <a:endParaRPr lang="tr-TR"/>
          </a:p>
        </p:txBody>
      </p:sp>
      <p:sp>
        <p:nvSpPr>
          <p:cNvPr id="3" name="Alt Bilgi Yer Tutucusu 2">
            <a:extLst>
              <a:ext uri="{FF2B5EF4-FFF2-40B4-BE49-F238E27FC236}">
                <a16:creationId xmlns:a16="http://schemas.microsoft.com/office/drawing/2014/main" id="{7CE01826-3187-E7A9-EFF2-4EBF7BEE9D8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0F95269-7C9F-17BF-E155-83E219768A2F}"/>
              </a:ext>
            </a:extLst>
          </p:cNvPr>
          <p:cNvSpPr>
            <a:spLocks noGrp="1"/>
          </p:cNvSpPr>
          <p:nvPr>
            <p:ph type="sldNum" sz="quarter" idx="12"/>
          </p:nvPr>
        </p:nvSpPr>
        <p:spPr/>
        <p:txBody>
          <a:bodyPr/>
          <a:lstStyle/>
          <a:p>
            <a:fld id="{CC28672E-D939-4581-B9CC-81ABB5C3B2AC}" type="slidenum">
              <a:rPr lang="tr-TR" smtClean="0"/>
              <a:t>‹#›</a:t>
            </a:fld>
            <a:endParaRPr lang="tr-TR"/>
          </a:p>
        </p:txBody>
      </p:sp>
    </p:spTree>
    <p:extLst>
      <p:ext uri="{BB962C8B-B14F-4D97-AF65-F5344CB8AC3E}">
        <p14:creationId xmlns:p14="http://schemas.microsoft.com/office/powerpoint/2010/main" val="238717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933D2F-5623-743E-1EB8-4726034096F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E51EFA3-D9A9-3B47-DF22-D9C48DE450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DDC2E39-B139-E3A0-86E2-7617C54EFF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9E11088-B788-F4A6-590E-35D171C04DC5}"/>
              </a:ext>
            </a:extLst>
          </p:cNvPr>
          <p:cNvSpPr>
            <a:spLocks noGrp="1"/>
          </p:cNvSpPr>
          <p:nvPr>
            <p:ph type="dt" sz="half" idx="10"/>
          </p:nvPr>
        </p:nvSpPr>
        <p:spPr/>
        <p:txBody>
          <a:bodyPr/>
          <a:lstStyle/>
          <a:p>
            <a:fld id="{4BFA3C94-4928-4BC5-B6DD-22FCD747BBCB}" type="datetimeFigureOut">
              <a:rPr lang="tr-TR" smtClean="0"/>
              <a:t>6.06.2023</a:t>
            </a:fld>
            <a:endParaRPr lang="tr-TR"/>
          </a:p>
        </p:txBody>
      </p:sp>
      <p:sp>
        <p:nvSpPr>
          <p:cNvPr id="6" name="Alt Bilgi Yer Tutucusu 5">
            <a:extLst>
              <a:ext uri="{FF2B5EF4-FFF2-40B4-BE49-F238E27FC236}">
                <a16:creationId xmlns:a16="http://schemas.microsoft.com/office/drawing/2014/main" id="{B385B76F-5B0F-AAFF-015A-7C3E76B2A15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D28A4B6-160A-F4F9-C6CD-85EF99317B52}"/>
              </a:ext>
            </a:extLst>
          </p:cNvPr>
          <p:cNvSpPr>
            <a:spLocks noGrp="1"/>
          </p:cNvSpPr>
          <p:nvPr>
            <p:ph type="sldNum" sz="quarter" idx="12"/>
          </p:nvPr>
        </p:nvSpPr>
        <p:spPr/>
        <p:txBody>
          <a:bodyPr/>
          <a:lstStyle/>
          <a:p>
            <a:fld id="{CC28672E-D939-4581-B9CC-81ABB5C3B2AC}" type="slidenum">
              <a:rPr lang="tr-TR" smtClean="0"/>
              <a:t>‹#›</a:t>
            </a:fld>
            <a:endParaRPr lang="tr-TR"/>
          </a:p>
        </p:txBody>
      </p:sp>
    </p:spTree>
    <p:extLst>
      <p:ext uri="{BB962C8B-B14F-4D97-AF65-F5344CB8AC3E}">
        <p14:creationId xmlns:p14="http://schemas.microsoft.com/office/powerpoint/2010/main" val="1047107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D4E85D-24B3-3A73-94D0-25F1F79154E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D1E65FD-25EC-70BD-2877-46CE6D647A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0972F90-CBEC-2855-CE8F-64EE7D1A7B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0E5B59B-321B-00DA-5971-75F74923D9D4}"/>
              </a:ext>
            </a:extLst>
          </p:cNvPr>
          <p:cNvSpPr>
            <a:spLocks noGrp="1"/>
          </p:cNvSpPr>
          <p:nvPr>
            <p:ph type="dt" sz="half" idx="10"/>
          </p:nvPr>
        </p:nvSpPr>
        <p:spPr/>
        <p:txBody>
          <a:bodyPr/>
          <a:lstStyle/>
          <a:p>
            <a:fld id="{4BFA3C94-4928-4BC5-B6DD-22FCD747BBCB}" type="datetimeFigureOut">
              <a:rPr lang="tr-TR" smtClean="0"/>
              <a:t>6.06.2023</a:t>
            </a:fld>
            <a:endParaRPr lang="tr-TR"/>
          </a:p>
        </p:txBody>
      </p:sp>
      <p:sp>
        <p:nvSpPr>
          <p:cNvPr id="6" name="Alt Bilgi Yer Tutucusu 5">
            <a:extLst>
              <a:ext uri="{FF2B5EF4-FFF2-40B4-BE49-F238E27FC236}">
                <a16:creationId xmlns:a16="http://schemas.microsoft.com/office/drawing/2014/main" id="{13FA2AEB-5058-B1BA-2163-0E6D4944036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8829A5D-8C42-DD18-55AD-B6C792B36F5E}"/>
              </a:ext>
            </a:extLst>
          </p:cNvPr>
          <p:cNvSpPr>
            <a:spLocks noGrp="1"/>
          </p:cNvSpPr>
          <p:nvPr>
            <p:ph type="sldNum" sz="quarter" idx="12"/>
          </p:nvPr>
        </p:nvSpPr>
        <p:spPr/>
        <p:txBody>
          <a:bodyPr/>
          <a:lstStyle/>
          <a:p>
            <a:fld id="{CC28672E-D939-4581-B9CC-81ABB5C3B2AC}" type="slidenum">
              <a:rPr lang="tr-TR" smtClean="0"/>
              <a:t>‹#›</a:t>
            </a:fld>
            <a:endParaRPr lang="tr-TR"/>
          </a:p>
        </p:txBody>
      </p:sp>
    </p:spTree>
    <p:extLst>
      <p:ext uri="{BB962C8B-B14F-4D97-AF65-F5344CB8AC3E}">
        <p14:creationId xmlns:p14="http://schemas.microsoft.com/office/powerpoint/2010/main" val="997640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551719B6-B4E1-ACB1-CC83-468D6E7F9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3C08DD1-C497-8923-D7BD-2A89E87098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9C291FE-BBEA-8C54-DEB6-2BB6F9B1CC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FA3C94-4928-4BC5-B6DD-22FCD747BBCB}" type="datetimeFigureOut">
              <a:rPr lang="tr-TR" smtClean="0"/>
              <a:t>6.06.2023</a:t>
            </a:fld>
            <a:endParaRPr lang="tr-TR"/>
          </a:p>
        </p:txBody>
      </p:sp>
      <p:sp>
        <p:nvSpPr>
          <p:cNvPr id="5" name="Alt Bilgi Yer Tutucusu 4">
            <a:extLst>
              <a:ext uri="{FF2B5EF4-FFF2-40B4-BE49-F238E27FC236}">
                <a16:creationId xmlns:a16="http://schemas.microsoft.com/office/drawing/2014/main" id="{8B52389D-24AD-F5C9-F7D4-A9FD786FC1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A86BE05-0C9E-F613-D3CE-2EC1340D91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28672E-D939-4581-B9CC-81ABB5C3B2AC}" type="slidenum">
              <a:rPr lang="tr-TR" smtClean="0"/>
              <a:t>‹#›</a:t>
            </a:fld>
            <a:endParaRPr lang="tr-TR"/>
          </a:p>
        </p:txBody>
      </p:sp>
    </p:spTree>
    <p:extLst>
      <p:ext uri="{BB962C8B-B14F-4D97-AF65-F5344CB8AC3E}">
        <p14:creationId xmlns:p14="http://schemas.microsoft.com/office/powerpoint/2010/main" val="1119087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48E06C53-0F3A-ADC0-531F-ECB4A52E542D}"/>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756610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5FA28FE7-A78D-5DC2-D5E1-D0B6299131E8}"/>
              </a:ext>
            </a:extLst>
          </p:cNvPr>
          <p:cNvSpPr txBox="1"/>
          <p:nvPr/>
        </p:nvSpPr>
        <p:spPr>
          <a:xfrm>
            <a:off x="309488" y="168812"/>
            <a:ext cx="11882512" cy="6770571"/>
          </a:xfrm>
          <a:prstGeom prst="rect">
            <a:avLst/>
          </a:prstGeom>
          <a:noFill/>
        </p:spPr>
        <p:txBody>
          <a:bodyPr wrap="square">
            <a:spAutoFit/>
          </a:bodyPr>
          <a:lstStyle/>
          <a:p>
            <a:pPr algn="just">
              <a:lnSpc>
                <a:spcPct val="107000"/>
              </a:lnSpc>
              <a:spcAft>
                <a:spcPts val="800"/>
              </a:spcAft>
              <a:tabLst>
                <a:tab pos="828675" algn="l"/>
              </a:tabLst>
            </a:pPr>
            <a:r>
              <a:rPr lang="tr-TR" sz="2000" b="1" kern="100" dirty="0">
                <a:effectLst/>
                <a:ea typeface="Calibri" panose="020F0502020204030204" pitchFamily="34" charset="0"/>
                <a:cs typeface="Times New Roman" panose="02020603050405020304" pitchFamily="18" charset="0"/>
              </a:rPr>
              <a:t>YAPILANDIRMA: İHTİLAFLI VERGİ CEZALARI (3. </a:t>
            </a:r>
            <a:r>
              <a:rPr kumimoji="0" lang="tr-TR" sz="2000" b="1" i="0" u="none" strike="noStrike" kern="100" cap="none" spc="0" normalizeH="0" baseline="0" noProof="0" dirty="0">
                <a:ln>
                  <a:noFill/>
                </a:ln>
                <a:solidFill>
                  <a:prstClr val="black"/>
                </a:solidFill>
                <a:effectLst/>
                <a:uLnTx/>
                <a:uFillTx/>
                <a:ea typeface="Calibri" panose="020F0502020204030204" pitchFamily="34" charset="0"/>
                <a:cs typeface="Times New Roman" panose="02020603050405020304" pitchFamily="18" charset="0"/>
              </a:rPr>
              <a:t>MADDE)</a:t>
            </a:r>
            <a:endParaRPr lang="tr-TR" sz="2000" b="1" kern="100" dirty="0">
              <a:effectLst/>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r>
              <a:rPr lang="tr-TR" sz="1400" b="1" kern="100" dirty="0">
                <a:effectLst/>
                <a:ea typeface="Calibri" panose="020F0502020204030204" pitchFamily="34" charset="0"/>
                <a:cs typeface="Times New Roman" panose="02020603050405020304" pitchFamily="18" charset="0"/>
              </a:rPr>
              <a:t>İhtilaflı vergi alacakları dava aşamasına göre yapılandırılıyor. </a:t>
            </a:r>
            <a:r>
              <a:rPr lang="tr-TR" sz="1400" b="1" kern="100" dirty="0">
                <a:ea typeface="Calibri" panose="020F0502020204030204" pitchFamily="34" charset="0"/>
                <a:cs typeface="Times New Roman" panose="02020603050405020304" pitchFamily="18" charset="0"/>
              </a:rPr>
              <a:t>(Kanunun yayım tarihi olan 12.03.2023  tarihi itibariyle)</a:t>
            </a:r>
            <a:endParaRPr lang="tr-TR" sz="1400" b="1" kern="100" dirty="0">
              <a:effectLst/>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tabLst>
                <a:tab pos="828675" algn="l"/>
              </a:tabLst>
            </a:pPr>
            <a:r>
              <a:rPr lang="tr-TR" sz="1400" kern="100" dirty="0">
                <a:solidFill>
                  <a:srgbClr val="0070C0"/>
                </a:solidFill>
                <a:effectLst/>
                <a:ea typeface="Calibri" panose="020F0502020204030204" pitchFamily="34" charset="0"/>
                <a:cs typeface="Times New Roman" panose="02020603050405020304" pitchFamily="18" charset="0"/>
              </a:rPr>
              <a:t>İhtilaf vergi mahkemesinde (henüz karara bağlanmamış) ise; Vergi aslının %50’sinin, gecikme faizi ve gecikme zammı yerine Yİ-ÜFE tutarının,</a:t>
            </a:r>
          </a:p>
          <a:p>
            <a:pPr algn="just">
              <a:lnSpc>
                <a:spcPct val="107000"/>
              </a:lnSpc>
              <a:spcAft>
                <a:spcPts val="800"/>
              </a:spcAft>
              <a:tabLst>
                <a:tab pos="828675" algn="l"/>
              </a:tabLst>
            </a:pPr>
            <a:r>
              <a:rPr lang="tr-TR" sz="1400" kern="100" dirty="0">
                <a:solidFill>
                  <a:srgbClr val="0070C0"/>
                </a:solidFill>
                <a:effectLst/>
                <a:ea typeface="Calibri" panose="020F0502020204030204" pitchFamily="34" charset="0"/>
                <a:cs typeface="Times New Roman" panose="02020603050405020304" pitchFamily="18" charset="0"/>
              </a:rPr>
              <a:t>Ödenmesi halinde,</a:t>
            </a:r>
          </a:p>
          <a:p>
            <a:pPr marL="342900" lvl="0" indent="-342900" algn="just">
              <a:lnSpc>
                <a:spcPct val="107000"/>
              </a:lnSpc>
              <a:buFont typeface="Calibri" panose="020F0502020204030204" pitchFamily="34" charset="0"/>
              <a:buChar char="-"/>
              <a:tabLst>
                <a:tab pos="828675" algn="l"/>
              </a:tabLst>
            </a:pPr>
            <a:r>
              <a:rPr lang="tr-TR" sz="1400" kern="100" dirty="0">
                <a:solidFill>
                  <a:srgbClr val="FF0000"/>
                </a:solidFill>
                <a:effectLst/>
                <a:ea typeface="Calibri" panose="020F0502020204030204" pitchFamily="34" charset="0"/>
                <a:cs typeface="Times New Roman" panose="02020603050405020304" pitchFamily="18" charset="0"/>
              </a:rPr>
              <a:t>Kalan %50 vergi aslı, Vergi aslına bağlı olarak kesilen vergi cezalarının tamamı, gecikme faizi ve gecikme zammı</a:t>
            </a:r>
            <a:r>
              <a:rPr lang="tr-TR" sz="1400" kern="100" dirty="0">
                <a:solidFill>
                  <a:srgbClr val="FF0000"/>
                </a:solidFill>
                <a:ea typeface="Calibri" panose="020F0502020204030204" pitchFamily="34" charset="0"/>
                <a:cs typeface="Times New Roman" panose="02020603050405020304" pitchFamily="18" charset="0"/>
              </a:rPr>
              <a:t> s</a:t>
            </a:r>
            <a:r>
              <a:rPr lang="tr-TR" sz="1400" kern="100" dirty="0">
                <a:solidFill>
                  <a:srgbClr val="FF0000"/>
                </a:solidFill>
                <a:effectLst/>
                <a:ea typeface="Calibri" panose="020F0502020204030204" pitchFamily="34" charset="0"/>
                <a:cs typeface="Times New Roman" panose="02020603050405020304" pitchFamily="18" charset="0"/>
              </a:rPr>
              <a:t>ilinecek.</a:t>
            </a:r>
          </a:p>
          <a:p>
            <a:pPr algn="just">
              <a:lnSpc>
                <a:spcPct val="107000"/>
              </a:lnSpc>
              <a:spcAft>
                <a:spcPts val="800"/>
              </a:spcAft>
              <a:tabLst>
                <a:tab pos="828675" algn="l"/>
              </a:tabLst>
            </a:pPr>
            <a:endParaRPr lang="tr-TR" sz="1400" kern="100" dirty="0">
              <a:effectLst/>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r>
              <a:rPr lang="tr-TR" sz="1400" b="1" kern="100" dirty="0">
                <a:effectLst/>
                <a:ea typeface="Calibri" panose="020F0502020204030204" pitchFamily="34" charset="0"/>
                <a:cs typeface="Times New Roman" panose="02020603050405020304" pitchFamily="18" charset="0"/>
              </a:rPr>
              <a:t>İhtilaf, üst yargı merciinde ise verilen en son karara bakılacak</a:t>
            </a:r>
          </a:p>
          <a:p>
            <a:pPr algn="just">
              <a:lnSpc>
                <a:spcPct val="107000"/>
              </a:lnSpc>
              <a:spcAft>
                <a:spcPts val="800"/>
              </a:spcAft>
              <a:tabLst>
                <a:tab pos="828675" algn="l"/>
              </a:tabLst>
            </a:pPr>
            <a:r>
              <a:rPr lang="tr-TR" sz="1400" kern="100" dirty="0">
                <a:solidFill>
                  <a:srgbClr val="FF0000"/>
                </a:solidFill>
                <a:effectLst/>
                <a:ea typeface="Calibri" panose="020F0502020204030204" pitchFamily="34" charset="0"/>
                <a:cs typeface="Times New Roman" panose="02020603050405020304" pitchFamily="18" charset="0"/>
              </a:rPr>
              <a:t>-      </a:t>
            </a:r>
            <a:r>
              <a:rPr lang="tr-TR" sz="1400" kern="100" dirty="0">
                <a:solidFill>
                  <a:srgbClr val="0070C0"/>
                </a:solidFill>
                <a:effectLst/>
                <a:ea typeface="Calibri" panose="020F0502020204030204" pitchFamily="34" charset="0"/>
                <a:cs typeface="Times New Roman" panose="02020603050405020304" pitchFamily="18" charset="0"/>
              </a:rPr>
              <a:t>Vergi Mahkemesi / Bölge İdare Mahkemesi, </a:t>
            </a:r>
            <a:r>
              <a:rPr lang="tr-TR" sz="1400" b="1" u="sng" kern="100" dirty="0">
                <a:solidFill>
                  <a:srgbClr val="0070C0"/>
                </a:solidFill>
                <a:effectLst/>
                <a:ea typeface="Calibri" panose="020F0502020204030204" pitchFamily="34" charset="0"/>
                <a:cs typeface="Times New Roman" panose="02020603050405020304" pitchFamily="18" charset="0"/>
              </a:rPr>
              <a:t>Vergiyi terkin etmişse</a:t>
            </a:r>
            <a:r>
              <a:rPr lang="tr-TR" sz="1400" kern="100" dirty="0">
                <a:solidFill>
                  <a:srgbClr val="0070C0"/>
                </a:solidFill>
                <a:effectLst/>
                <a:ea typeface="Calibri" panose="020F0502020204030204" pitchFamily="34" charset="0"/>
                <a:cs typeface="Times New Roman" panose="02020603050405020304" pitchFamily="18" charset="0"/>
              </a:rPr>
              <a:t>, vergi asıllarının % 10’u, gecikme faizi ve gecikme zammı yerine Yİ-ÜFE tutarı ödenecek</a:t>
            </a:r>
          </a:p>
          <a:p>
            <a:pPr lvl="0" algn="just">
              <a:lnSpc>
                <a:spcPct val="107000"/>
              </a:lnSpc>
              <a:tabLst>
                <a:tab pos="828675" algn="l"/>
              </a:tabLst>
            </a:pPr>
            <a:r>
              <a:rPr lang="tr-TR" sz="1400" kern="100" dirty="0">
                <a:solidFill>
                  <a:srgbClr val="0070C0"/>
                </a:solidFill>
                <a:effectLst/>
                <a:ea typeface="Calibri" panose="020F0502020204030204" pitchFamily="34" charset="0"/>
                <a:cs typeface="Times New Roman" panose="02020603050405020304" pitchFamily="18" charset="0"/>
              </a:rPr>
              <a:t>-     Vergiyi </a:t>
            </a:r>
            <a:r>
              <a:rPr lang="tr-TR" sz="1400" b="1" u="sng" kern="100" dirty="0">
                <a:solidFill>
                  <a:srgbClr val="0070C0"/>
                </a:solidFill>
                <a:effectLst/>
                <a:ea typeface="Calibri" panose="020F0502020204030204" pitchFamily="34" charset="0"/>
                <a:cs typeface="Times New Roman" panose="02020603050405020304" pitchFamily="18" charset="0"/>
              </a:rPr>
              <a:t>tasdik ya da tadilen tasdik etmişse</a:t>
            </a:r>
            <a:r>
              <a:rPr lang="tr-TR" sz="1400" kern="100" dirty="0">
                <a:solidFill>
                  <a:srgbClr val="0070C0"/>
                </a:solidFill>
                <a:effectLst/>
                <a:ea typeface="Calibri" panose="020F0502020204030204" pitchFamily="34" charset="0"/>
                <a:cs typeface="Times New Roman" panose="02020603050405020304" pitchFamily="18" charset="0"/>
              </a:rPr>
              <a:t>, tasdik edilen vergi asıllarının tamamı, terkin edilen kısmın % 10’u, gecikme faizi ve gecikme zammı yerine Yİ-ÜFE tutarı ödenecek.</a:t>
            </a:r>
          </a:p>
          <a:p>
            <a:pPr marL="342900" lvl="0" indent="-342900" algn="just">
              <a:lnSpc>
                <a:spcPct val="107000"/>
              </a:lnSpc>
              <a:spcAft>
                <a:spcPts val="800"/>
              </a:spcAft>
              <a:buFont typeface="Calibri" panose="020F0502020204030204" pitchFamily="34" charset="0"/>
              <a:buChar char="-"/>
              <a:tabLst>
                <a:tab pos="828675" algn="l"/>
              </a:tabLst>
            </a:pPr>
            <a:r>
              <a:rPr lang="tr-TR" sz="1400" kern="100" dirty="0">
                <a:solidFill>
                  <a:srgbClr val="FF0000"/>
                </a:solidFill>
                <a:effectLst/>
                <a:ea typeface="Calibri" panose="020F0502020204030204" pitchFamily="34" charset="0"/>
                <a:cs typeface="Times New Roman" panose="02020603050405020304" pitchFamily="18" charset="0"/>
              </a:rPr>
              <a:t>Kalan vergi asılları, vergi aslına bağlı olarak kesilen vergi cezalarının tamamı ile gecikme faizi ve gecikme zammı gibi </a:t>
            </a:r>
            <a:r>
              <a:rPr lang="tr-TR" sz="1400" kern="100" dirty="0" err="1">
                <a:solidFill>
                  <a:srgbClr val="FF0000"/>
                </a:solidFill>
                <a:effectLst/>
                <a:ea typeface="Calibri" panose="020F0502020204030204" pitchFamily="34" charset="0"/>
                <a:cs typeface="Times New Roman" panose="02020603050405020304" pitchFamily="18" charset="0"/>
              </a:rPr>
              <a:t>fer’i</a:t>
            </a:r>
            <a:r>
              <a:rPr lang="tr-TR" sz="1400" kern="100" dirty="0">
                <a:solidFill>
                  <a:srgbClr val="FF0000"/>
                </a:solidFill>
                <a:effectLst/>
                <a:ea typeface="Calibri" panose="020F0502020204030204" pitchFamily="34" charset="0"/>
                <a:cs typeface="Times New Roman" panose="02020603050405020304" pitchFamily="18" charset="0"/>
              </a:rPr>
              <a:t> alacaklar</a:t>
            </a:r>
            <a:r>
              <a:rPr lang="tr-TR" sz="1400" kern="100" dirty="0">
                <a:solidFill>
                  <a:srgbClr val="FF0000"/>
                </a:solidFill>
                <a:ea typeface="Calibri" panose="020F0502020204030204" pitchFamily="34" charset="0"/>
                <a:cs typeface="Times New Roman" panose="02020603050405020304" pitchFamily="18" charset="0"/>
              </a:rPr>
              <a:t> s</a:t>
            </a:r>
            <a:r>
              <a:rPr lang="tr-TR" sz="1400" kern="100" dirty="0">
                <a:solidFill>
                  <a:srgbClr val="FF0000"/>
                </a:solidFill>
                <a:effectLst/>
                <a:ea typeface="Calibri" panose="020F0502020204030204" pitchFamily="34" charset="0"/>
                <a:cs typeface="Times New Roman" panose="02020603050405020304" pitchFamily="18" charset="0"/>
              </a:rPr>
              <a:t>ilinecek.</a:t>
            </a:r>
            <a:r>
              <a:rPr lang="tr-TR" sz="1400" kern="100" dirty="0">
                <a:effectLst/>
                <a:ea typeface="Calibri" panose="020F0502020204030204" pitchFamily="34" charset="0"/>
                <a:cs typeface="Times New Roman" panose="02020603050405020304" pitchFamily="18" charset="0"/>
              </a:rPr>
              <a:t>	</a:t>
            </a:r>
          </a:p>
          <a:p>
            <a:pPr lvl="0" algn="just">
              <a:lnSpc>
                <a:spcPct val="107000"/>
              </a:lnSpc>
              <a:spcAft>
                <a:spcPts val="800"/>
              </a:spcAft>
              <a:tabLst>
                <a:tab pos="828675" algn="l"/>
              </a:tabLst>
            </a:pPr>
            <a:endParaRPr lang="tr-TR" sz="1400" b="1" kern="100" dirty="0">
              <a:solidFill>
                <a:srgbClr val="0070C0"/>
              </a:solidFill>
              <a:ea typeface="Calibri" panose="020F0502020204030204" pitchFamily="34" charset="0"/>
              <a:cs typeface="Times New Roman" panose="02020603050405020304" pitchFamily="18" charset="0"/>
            </a:endParaRPr>
          </a:p>
          <a:p>
            <a:pPr lvl="0" algn="just">
              <a:lnSpc>
                <a:spcPct val="107000"/>
              </a:lnSpc>
              <a:spcAft>
                <a:spcPts val="800"/>
              </a:spcAft>
              <a:tabLst>
                <a:tab pos="828675" algn="l"/>
              </a:tabLst>
            </a:pPr>
            <a:r>
              <a:rPr lang="tr-TR" sz="1400" b="1" kern="100" dirty="0">
                <a:effectLst/>
                <a:ea typeface="Calibri" panose="020F0502020204030204" pitchFamily="34" charset="0"/>
                <a:cs typeface="Times New Roman" panose="02020603050405020304" pitchFamily="18" charset="0"/>
              </a:rPr>
              <a:t>Usulsüzlük ve özel usulsüzlük cezalarına açılan dava,</a:t>
            </a:r>
          </a:p>
          <a:p>
            <a:pPr marL="342900" lvl="0" indent="-342900" algn="just">
              <a:lnSpc>
                <a:spcPct val="107000"/>
              </a:lnSpc>
              <a:buFont typeface="Calibri" panose="020F0502020204030204" pitchFamily="34" charset="0"/>
              <a:buChar char="-"/>
              <a:tabLst>
                <a:tab pos="828675" algn="l"/>
              </a:tabLst>
            </a:pPr>
            <a:r>
              <a:rPr lang="tr-TR" sz="1400" kern="100" dirty="0">
                <a:solidFill>
                  <a:srgbClr val="0070C0"/>
                </a:solidFill>
                <a:effectLst/>
                <a:ea typeface="Calibri" panose="020F0502020204030204" pitchFamily="34" charset="0"/>
                <a:cs typeface="Times New Roman" panose="02020603050405020304" pitchFamily="18" charset="0"/>
              </a:rPr>
              <a:t>Vergi mahkemesinde </a:t>
            </a:r>
            <a:r>
              <a:rPr lang="tr-TR" sz="1400" b="1" u="sng" kern="100" dirty="0">
                <a:solidFill>
                  <a:srgbClr val="0070C0"/>
                </a:solidFill>
                <a:effectLst/>
                <a:ea typeface="Calibri" panose="020F0502020204030204" pitchFamily="34" charset="0"/>
                <a:cs typeface="Times New Roman" panose="02020603050405020304" pitchFamily="18" charset="0"/>
              </a:rPr>
              <a:t>devam ediyorsa </a:t>
            </a:r>
            <a:r>
              <a:rPr lang="tr-TR" sz="1400" kern="100" dirty="0">
                <a:solidFill>
                  <a:srgbClr val="0070C0"/>
                </a:solidFill>
                <a:effectLst/>
                <a:ea typeface="Calibri" panose="020F0502020204030204" pitchFamily="34" charset="0"/>
                <a:cs typeface="Times New Roman" panose="02020603050405020304" pitchFamily="18" charset="0"/>
              </a:rPr>
              <a:t>cezanın % 25’i,</a:t>
            </a:r>
          </a:p>
          <a:p>
            <a:pPr marL="342900" lvl="0" indent="-342900" algn="just">
              <a:lnSpc>
                <a:spcPct val="107000"/>
              </a:lnSpc>
              <a:buFont typeface="Calibri" panose="020F0502020204030204" pitchFamily="34" charset="0"/>
              <a:buChar char="-"/>
              <a:tabLst>
                <a:tab pos="828675" algn="l"/>
              </a:tabLst>
            </a:pPr>
            <a:r>
              <a:rPr lang="tr-TR" sz="1400" kern="100" dirty="0">
                <a:solidFill>
                  <a:srgbClr val="0070C0"/>
                </a:solidFill>
                <a:effectLst/>
                <a:ea typeface="Calibri" panose="020F0502020204030204" pitchFamily="34" charset="0"/>
                <a:cs typeface="Times New Roman" panose="02020603050405020304" pitchFamily="18" charset="0"/>
              </a:rPr>
              <a:t>Vergi mahkemesinde karar verilmişse, </a:t>
            </a:r>
            <a:r>
              <a:rPr lang="tr-TR" sz="1400" b="1" u="sng" kern="100" dirty="0">
                <a:solidFill>
                  <a:srgbClr val="0070C0"/>
                </a:solidFill>
                <a:effectLst/>
                <a:ea typeface="Calibri" panose="020F0502020204030204" pitchFamily="34" charset="0"/>
                <a:cs typeface="Times New Roman" panose="02020603050405020304" pitchFamily="18" charset="0"/>
              </a:rPr>
              <a:t>tasdik edilen cezanın %50’si</a:t>
            </a:r>
            <a:r>
              <a:rPr lang="tr-TR" sz="1400" kern="100" dirty="0">
                <a:solidFill>
                  <a:srgbClr val="0070C0"/>
                </a:solidFill>
                <a:effectLst/>
                <a:ea typeface="Calibri" panose="020F0502020204030204" pitchFamily="34" charset="0"/>
                <a:cs typeface="Times New Roman" panose="02020603050405020304" pitchFamily="18" charset="0"/>
              </a:rPr>
              <a:t>, </a:t>
            </a:r>
            <a:r>
              <a:rPr lang="tr-TR" sz="1400" b="1" u="sng" kern="100" dirty="0">
                <a:solidFill>
                  <a:srgbClr val="0070C0"/>
                </a:solidFill>
                <a:effectLst/>
                <a:ea typeface="Calibri" panose="020F0502020204030204" pitchFamily="34" charset="0"/>
                <a:cs typeface="Times New Roman" panose="02020603050405020304" pitchFamily="18" charset="0"/>
              </a:rPr>
              <a:t>terkin edilen kısmın %10’u ödenecek</a:t>
            </a:r>
            <a:r>
              <a:rPr lang="tr-TR" sz="1400" kern="100" dirty="0">
                <a:solidFill>
                  <a:srgbClr val="0070C0"/>
                </a:solidFill>
                <a:effectLst/>
                <a:ea typeface="Calibri" panose="020F0502020204030204" pitchFamily="34" charset="0"/>
                <a:cs typeface="Times New Roman" panose="02020603050405020304" pitchFamily="18" charset="0"/>
              </a:rPr>
              <a:t>.</a:t>
            </a:r>
          </a:p>
          <a:p>
            <a:pPr marL="342900" lvl="0" indent="-342900" algn="just">
              <a:lnSpc>
                <a:spcPct val="107000"/>
              </a:lnSpc>
              <a:buFont typeface="Calibri" panose="020F0502020204030204" pitchFamily="34" charset="0"/>
              <a:buChar char="-"/>
              <a:tabLst>
                <a:tab pos="828675" algn="l"/>
              </a:tabLst>
            </a:pPr>
            <a:r>
              <a:rPr lang="tr-TR" sz="1400" kern="100" dirty="0">
                <a:solidFill>
                  <a:srgbClr val="FF0000"/>
                </a:solidFill>
                <a:effectLst/>
                <a:ea typeface="Calibri" panose="020F0502020204030204" pitchFamily="34" charset="0"/>
                <a:cs typeface="Times New Roman" panose="02020603050405020304" pitchFamily="18" charset="0"/>
              </a:rPr>
              <a:t>Kalan cezalar silinecek.</a:t>
            </a:r>
          </a:p>
          <a:p>
            <a:pPr marL="342900" lvl="0" indent="-342900" algn="just">
              <a:lnSpc>
                <a:spcPct val="107000"/>
              </a:lnSpc>
              <a:buFont typeface="Calibri" panose="020F0502020204030204" pitchFamily="34" charset="0"/>
              <a:buChar char="-"/>
              <a:tabLst>
                <a:tab pos="828675" algn="l"/>
              </a:tabLst>
            </a:pPr>
            <a:endParaRPr lang="tr-TR" sz="1400" kern="100" dirty="0">
              <a:solidFill>
                <a:srgbClr val="0070C0"/>
              </a:solidFill>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tabLst>
                <a:tab pos="828675" algn="l"/>
              </a:tabLst>
            </a:pPr>
            <a:endParaRPr lang="tr-TR" sz="1400" kern="100" dirty="0">
              <a:solidFill>
                <a:srgbClr val="0070C0"/>
              </a:solidFill>
              <a:effectLst/>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r>
              <a:rPr lang="tr-TR" sz="1400" b="1" kern="100" dirty="0">
                <a:effectLst/>
                <a:latin typeface="Calibri" panose="020F0502020204030204" pitchFamily="34" charset="0"/>
                <a:ea typeface="Calibri" panose="020F0502020204030204" pitchFamily="34" charset="0"/>
                <a:cs typeface="Times New Roman" panose="02020603050405020304" pitchFamily="18" charset="0"/>
              </a:rPr>
              <a:t>İdari para cezalarına / Ecrimisillere karşı açılan dava; (Vergilerde olduğu gibi)</a:t>
            </a:r>
          </a:p>
          <a:p>
            <a:pPr marL="342900" lvl="0" indent="-342900" algn="just">
              <a:lnSpc>
                <a:spcPct val="107000"/>
              </a:lnSpc>
              <a:buFont typeface="Calibri" panose="020F0502020204030204" pitchFamily="34" charset="0"/>
              <a:buChar char="-"/>
              <a:tabLst>
                <a:tab pos="828675" algn="l"/>
              </a:tabLst>
            </a:pPr>
            <a:r>
              <a:rPr lang="tr-TR" sz="14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İlk derece mahkemesinde devam ediyorsa cezanın % 50’si,</a:t>
            </a:r>
          </a:p>
          <a:p>
            <a:pPr marL="342900" lvl="0" indent="-342900" algn="just">
              <a:lnSpc>
                <a:spcPct val="107000"/>
              </a:lnSpc>
              <a:buFont typeface="Calibri" panose="020F0502020204030204" pitchFamily="34" charset="0"/>
              <a:buChar char="-"/>
              <a:tabLst>
                <a:tab pos="828675" algn="l"/>
              </a:tabLst>
            </a:pPr>
            <a:r>
              <a:rPr lang="tr-TR" sz="1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İlk derece mahkemesinde karar verilmişse, Tasdik edilen cezanın tamamı, Terkin edilen cezanın % 10’u ödenecek.</a:t>
            </a:r>
          </a:p>
          <a:p>
            <a:pPr marL="342900" lvl="0" indent="-342900" algn="just">
              <a:lnSpc>
                <a:spcPct val="107000"/>
              </a:lnSpc>
              <a:buFont typeface="Calibri" panose="020F0502020204030204" pitchFamily="34" charset="0"/>
              <a:buChar char="-"/>
              <a:tabLst>
                <a:tab pos="828675" algn="l"/>
              </a:tabLst>
            </a:pPr>
            <a:r>
              <a:rPr lang="tr-TR" sz="14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Kalan alacaklar silinecek. </a:t>
            </a:r>
          </a:p>
          <a:p>
            <a:pPr marL="342900" lvl="0" indent="-342900" algn="just">
              <a:lnSpc>
                <a:spcPct val="107000"/>
              </a:lnSpc>
              <a:buFont typeface="Calibri" panose="020F0502020204030204" pitchFamily="34" charset="0"/>
              <a:buChar char="-"/>
              <a:tabLst>
                <a:tab pos="828675" algn="l"/>
              </a:tabLst>
            </a:pPr>
            <a:endParaRPr lang="tr-TR" sz="1400" kern="100" dirty="0">
              <a:solidFill>
                <a:srgbClr val="0070C0"/>
              </a:solidFill>
              <a:effectLst/>
              <a:ea typeface="Calibri" panose="020F0502020204030204" pitchFamily="34" charset="0"/>
              <a:cs typeface="Times New Roman" panose="02020603050405020304" pitchFamily="18" charset="0"/>
            </a:endParaRPr>
          </a:p>
          <a:p>
            <a:pPr lvl="0" algn="r">
              <a:lnSpc>
                <a:spcPct val="107000"/>
              </a:lnSpc>
              <a:tabLst>
                <a:tab pos="828675" algn="l"/>
              </a:tabLst>
            </a:pPr>
            <a:r>
              <a:rPr lang="tr-TR" sz="1600" kern="100" dirty="0">
                <a:ea typeface="Calibri" panose="020F0502020204030204" pitchFamily="34" charset="0"/>
                <a:cs typeface="Times New Roman" panose="02020603050405020304" pitchFamily="18" charset="0"/>
              </a:rPr>
              <a:t>10/40</a:t>
            </a:r>
            <a:endParaRPr lang="tr-TR" sz="16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9045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B5846B92-16A2-B925-13CC-A6969A107B60}"/>
              </a:ext>
            </a:extLst>
          </p:cNvPr>
          <p:cNvSpPr txBox="1"/>
          <p:nvPr/>
        </p:nvSpPr>
        <p:spPr>
          <a:xfrm>
            <a:off x="336883" y="224589"/>
            <a:ext cx="11630527" cy="6514027"/>
          </a:xfrm>
          <a:prstGeom prst="rect">
            <a:avLst/>
          </a:prstGeom>
          <a:noFill/>
        </p:spPr>
        <p:txBody>
          <a:bodyPr wrap="square">
            <a:spAutoFit/>
          </a:bodyPr>
          <a:lstStyle/>
          <a:p>
            <a:pPr algn="just">
              <a:lnSpc>
                <a:spcPct val="107000"/>
              </a:lnSpc>
              <a:spcAft>
                <a:spcPts val="800"/>
              </a:spcAft>
              <a:tabLst>
                <a:tab pos="828675" algn="l"/>
              </a:tabLs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YAPILANDIRMA: İNCELEME VE TARHİYAT SAFHASINDAKİ VERGİ ALACAKLARI (4. MADDE)</a:t>
            </a:r>
            <a:r>
              <a:rPr lang="tr-TR" sz="20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(YAŞAYAN MADE)</a:t>
            </a:r>
          </a:p>
          <a:p>
            <a:pPr marL="342900" lvl="0" indent="-342900" algn="just">
              <a:lnSpc>
                <a:spcPct val="107000"/>
              </a:lnSpc>
              <a:buFont typeface="Calibri" panose="020F0502020204030204" pitchFamily="34" charset="0"/>
              <a:buChar char="-"/>
              <a:tabLst>
                <a:tab pos="828675" algn="l"/>
              </a:tabLst>
            </a:pPr>
            <a:r>
              <a:rPr lang="tr-TR" sz="1600" u="sng" kern="100" dirty="0">
                <a:effectLst/>
                <a:latin typeface="Calibri" panose="020F0502020204030204" pitchFamily="34" charset="0"/>
                <a:ea typeface="Calibri" panose="020F0502020204030204" pitchFamily="34" charset="0"/>
                <a:cs typeface="Times New Roman" panose="02020603050405020304" pitchFamily="18" charset="0"/>
              </a:rPr>
              <a:t>Kanunun yayım tarihi itibariyle devam eden vergi incelemeleri ile takdir, tarh ve tahakkuk işlemlerine devam edilecektir.</a:t>
            </a:r>
          </a:p>
          <a:p>
            <a:pPr marL="342900" lvl="0" indent="-342900" algn="just">
              <a:lnSpc>
                <a:spcPct val="107000"/>
              </a:lnSpc>
              <a:buFont typeface="Calibri" panose="020F0502020204030204" pitchFamily="34" charset="0"/>
              <a:buChar char="-"/>
              <a:tabLst>
                <a:tab pos="828675" algn="l"/>
              </a:tabLst>
            </a:pP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Bu işlemlerin tamamlanmasından sonra; Vergilerin % 50’si, gecikme faizi yerine Yİ-ÜFE tutarı, kanunun yayımlandığı tarihten sonrası için gecikme faizi ödenecek.</a:t>
            </a:r>
          </a:p>
          <a:p>
            <a:pPr marL="342900" lvl="0" indent="-342900" algn="just">
              <a:lnSpc>
                <a:spcPct val="107000"/>
              </a:lnSpc>
              <a:buFont typeface="Calibri" panose="020F0502020204030204" pitchFamily="34" charset="0"/>
              <a:buChar char="-"/>
              <a:tabLst>
                <a:tab pos="828675" algn="l"/>
              </a:tabLst>
            </a:pPr>
            <a:r>
              <a:rPr lang="tr-TR" sz="16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B</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una bağlı olarak kalan vergi asılları, vergi cezaları ve gecikme faizi silinecek.</a:t>
            </a:r>
          </a:p>
          <a:p>
            <a:pPr marL="342900" lvl="0" indent="-342900" algn="just">
              <a:lnSpc>
                <a:spcPct val="107000"/>
              </a:lnSpc>
              <a:buFont typeface="Calibri" panose="020F0502020204030204" pitchFamily="34" charset="0"/>
              <a:buChar char="-"/>
              <a:tabLst>
                <a:tab pos="828675" algn="l"/>
              </a:tabLst>
            </a:pP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Vergi aslına bağlı olmayan cezalarda; cezanın % 25’i tahsil edilerek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kalanın tahsilinden vazgeçilecek.</a:t>
            </a:r>
          </a:p>
          <a:p>
            <a:pPr marL="342900" lvl="0" indent="-342900" algn="just">
              <a:lnSpc>
                <a:spcPct val="107000"/>
              </a:lnSpc>
              <a:buFont typeface="Calibri" panose="020F0502020204030204" pitchFamily="34" charset="0"/>
              <a:buChar char="-"/>
              <a:tabLst>
                <a:tab pos="828675" algn="l"/>
              </a:tabLst>
            </a:pPr>
            <a:endParaRPr lang="tr-TR" sz="16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tabLst>
                <a:tab pos="828675" algn="l"/>
              </a:tabLst>
            </a:pPr>
            <a:r>
              <a:rPr lang="tr-TR" sz="1600" u="sng" kern="100" dirty="0">
                <a:effectLst/>
                <a:latin typeface="Calibri" panose="020F0502020204030204" pitchFamily="34" charset="0"/>
                <a:ea typeface="Calibri" panose="020F0502020204030204" pitchFamily="34" charset="0"/>
                <a:cs typeface="Times New Roman" panose="02020603050405020304" pitchFamily="18" charset="0"/>
              </a:rPr>
              <a:t>Kanunun yayımından sonra tebliğ edilen ihbarnamelere konu vergi ve vergi cezaları için ihbarnamenin tebliğinden itibaren 30 gün içinde başvuruda bulunulacaktır.</a:t>
            </a:r>
          </a:p>
          <a:p>
            <a:pPr marL="342900" lvl="0" indent="-342900" algn="just">
              <a:lnSpc>
                <a:spcPct val="107000"/>
              </a:lnSpc>
              <a:buFont typeface="Calibri" panose="020F0502020204030204" pitchFamily="34" charset="0"/>
              <a:buChar char="-"/>
              <a:tabLst>
                <a:tab pos="828675" algn="l"/>
              </a:tabLst>
            </a:pPr>
            <a:r>
              <a:rPr lang="tr-TR" sz="1600" u="sng" kern="100" dirty="0">
                <a:effectLst/>
                <a:latin typeface="Calibri" panose="020F0502020204030204" pitchFamily="34" charset="0"/>
                <a:ea typeface="Calibri" panose="020F0502020204030204" pitchFamily="34" charset="0"/>
                <a:cs typeface="Times New Roman" panose="02020603050405020304" pitchFamily="18" charset="0"/>
              </a:rPr>
              <a:t>Ödemeler ihbarnamenin tebliğini izleyen aydan başlayarak aylık dönemler halinde 12 eşit taksitle yapılacaktır.</a:t>
            </a:r>
          </a:p>
          <a:p>
            <a:pPr marL="342900" lvl="0" indent="-342900" algn="just">
              <a:lnSpc>
                <a:spcPct val="107000"/>
              </a:lnSpc>
              <a:buFont typeface="Calibri" panose="020F0502020204030204" pitchFamily="34" charset="0"/>
              <a:buChar char="-"/>
              <a:tabLst>
                <a:tab pos="828675" algn="l"/>
              </a:tabLst>
            </a:pPr>
            <a:r>
              <a:rPr lang="tr-TR" sz="1600" u="sng" kern="100" dirty="0">
                <a:effectLst/>
                <a:latin typeface="Calibri" panose="020F0502020204030204" pitchFamily="34" charset="0"/>
                <a:ea typeface="Calibri" panose="020F0502020204030204" pitchFamily="34" charset="0"/>
                <a:cs typeface="Times New Roman" panose="02020603050405020304" pitchFamily="18" charset="0"/>
              </a:rPr>
              <a:t>Ancak, 31 Mayıs 2023 </a:t>
            </a:r>
            <a:r>
              <a:rPr lang="tr-TR" sz="1600"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(03 Temmuz 2023)</a:t>
            </a:r>
            <a:r>
              <a:rPr lang="tr-TR" sz="1600" u="sng" kern="100" dirty="0">
                <a:effectLst/>
                <a:latin typeface="Calibri" panose="020F0502020204030204" pitchFamily="34" charset="0"/>
                <a:ea typeface="Calibri" panose="020F0502020204030204" pitchFamily="34" charset="0"/>
                <a:cs typeface="Times New Roman" panose="02020603050405020304" pitchFamily="18" charset="0"/>
              </a:rPr>
              <a:t> tarihine kadar tebliğ edilen ihbarnameler için bu sürede (süre 30 günden az ise 30 gün içinde) başvuruda bulunmaları ve ödenecek tutarların ilk taksitini 30 Haziran 2023 </a:t>
            </a:r>
            <a:r>
              <a:rPr lang="tr-TR" sz="1600"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(31.07.2023)</a:t>
            </a:r>
            <a:r>
              <a:rPr lang="tr-TR" sz="1600" u="sng" kern="100" dirty="0">
                <a:effectLst/>
                <a:latin typeface="Calibri" panose="020F0502020204030204" pitchFamily="34" charset="0"/>
                <a:ea typeface="Calibri" panose="020F0502020204030204" pitchFamily="34" charset="0"/>
                <a:cs typeface="Times New Roman" panose="02020603050405020304" pitchFamily="18" charset="0"/>
              </a:rPr>
              <a:t> tarihine kadar, izleyen taksitleri aylık dönemler halinde toplam </a:t>
            </a:r>
            <a:r>
              <a:rPr lang="tr-TR" sz="1600" b="1"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 eşit taksitte ödemeleri şarttır.</a:t>
            </a:r>
          </a:p>
          <a:p>
            <a:pPr marL="342900" lvl="0" indent="-342900" algn="just">
              <a:lnSpc>
                <a:spcPct val="107000"/>
              </a:lnSpc>
              <a:buFont typeface="Calibri" panose="020F0502020204030204" pitchFamily="34" charset="0"/>
              <a:buChar char="-"/>
              <a:tabLst>
                <a:tab pos="828675" algn="l"/>
              </a:tabLst>
            </a:pPr>
            <a:endParaRPr lang="tr-TR" sz="16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tabLst>
                <a:tab pos="828675" algn="l"/>
              </a:tabLst>
            </a:pPr>
            <a:r>
              <a:rPr lang="tr-TR" sz="1600" u="sng" kern="100" dirty="0">
                <a:effectLst/>
                <a:latin typeface="Calibri" panose="020F0502020204030204" pitchFamily="34" charset="0"/>
                <a:ea typeface="Calibri" panose="020F0502020204030204" pitchFamily="34" charset="0"/>
                <a:cs typeface="Times New Roman" panose="02020603050405020304" pitchFamily="18" charset="0"/>
              </a:rPr>
              <a:t>Matrah artırımında bulunan mükellefler hakkında sürdürülen incelemelerin, 21.03.2023   tarihine kadar (bu tarih dahil) tamamlanmış olması gerekmektedir.</a:t>
            </a:r>
          </a:p>
          <a:p>
            <a:pPr marL="228600" algn="just">
              <a:lnSpc>
                <a:spcPct val="107000"/>
              </a:lnSpc>
              <a:spcAft>
                <a:spcPts val="800"/>
              </a:spcAft>
              <a:tabLst>
                <a:tab pos="828675" algn="l"/>
              </a:tabLs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tabLst>
                <a:tab pos="828675" algn="l"/>
              </a:tabLs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tr-TR" sz="1600" b="1" kern="100" dirty="0">
                <a:effectLst/>
                <a:latin typeface="Calibri" panose="020F0502020204030204" pitchFamily="34" charset="0"/>
                <a:ea typeface="Calibri" panose="020F0502020204030204" pitchFamily="34" charset="0"/>
                <a:cs typeface="Times New Roman" panose="02020603050405020304" pitchFamily="18" charset="0"/>
              </a:rPr>
              <a:t>Pişmanlıkla ya da izaha davet kapsamında veya kendiliğinden beyanname veren mükelleflerin beyanları üzerine tahakkuk eden;</a:t>
            </a:r>
          </a:p>
          <a:p>
            <a:pPr marL="342900" lvl="0" indent="-342900" algn="just">
              <a:lnSpc>
                <a:spcPct val="107000"/>
              </a:lnSpc>
              <a:buFont typeface="Calibri" panose="020F0502020204030204" pitchFamily="34" charset="0"/>
              <a:buChar char="-"/>
              <a:tabLst>
                <a:tab pos="828675" algn="l"/>
              </a:tabLst>
            </a:pP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Vergilerin tamamının, pişmanlık zammı, izah zammı ve gecikme faizi yerine Yİ-ÜFE tutarının ödenmesi halinde,</a:t>
            </a:r>
          </a:p>
          <a:p>
            <a:pPr marL="342900" lvl="0" indent="-342900" algn="just">
              <a:lnSpc>
                <a:spcPct val="107000"/>
              </a:lnSpc>
              <a:buFont typeface="Calibri" panose="020F0502020204030204" pitchFamily="34" charset="0"/>
              <a:buChar char="-"/>
              <a:tabLst>
                <a:tab pos="828675" algn="l"/>
              </a:tabLst>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Vergi cezaları, pişmanlık ve izah zammı ile gecikme faizi silinecektir. </a:t>
            </a:r>
          </a:p>
          <a:p>
            <a:pPr marL="342900" lvl="0" indent="-342900" algn="just">
              <a:lnSpc>
                <a:spcPct val="107000"/>
              </a:lnSpc>
              <a:buFont typeface="Calibri" panose="020F0502020204030204" pitchFamily="34" charset="0"/>
              <a:buChar char="-"/>
              <a:tabLst>
                <a:tab pos="828675" algn="l"/>
              </a:tabLst>
            </a:pPr>
            <a:endParaRPr lang="tr-TR" sz="1600"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tabLst>
                <a:tab pos="828675" algn="l"/>
              </a:tabLst>
            </a:pPr>
            <a:endPar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lvl="0" algn="r">
              <a:lnSpc>
                <a:spcPct val="107000"/>
              </a:lnSpc>
              <a:tabLst>
                <a:tab pos="828675" algn="l"/>
              </a:tabLs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11/40</a:t>
            </a:r>
          </a:p>
        </p:txBody>
      </p:sp>
    </p:spTree>
    <p:extLst>
      <p:ext uri="{BB962C8B-B14F-4D97-AF65-F5344CB8AC3E}">
        <p14:creationId xmlns:p14="http://schemas.microsoft.com/office/powerpoint/2010/main" val="3351964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EDF0399-F88B-ADC1-9AA8-A04D989C1087}"/>
              </a:ext>
            </a:extLst>
          </p:cNvPr>
          <p:cNvSpPr txBox="1"/>
          <p:nvPr/>
        </p:nvSpPr>
        <p:spPr>
          <a:xfrm>
            <a:off x="148856" y="191386"/>
            <a:ext cx="12043144" cy="6576672"/>
          </a:xfrm>
          <a:prstGeom prst="rect">
            <a:avLst/>
          </a:prstGeom>
          <a:noFill/>
        </p:spPr>
        <p:txBody>
          <a:bodyPr wrap="square">
            <a:spAutoFit/>
          </a:bodyPr>
          <a:lstStyle/>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BAŞVURULAR</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31 Mayıs 2023 (Cumhurbaşkanımızın kararı ile 30 Haziran 2023 tarihi, bu tarih te Kurban Bayramı tatiline denk geldiği için 03 Temmuz 2023) tarihine kadar ilgili idareye,</a:t>
            </a:r>
          </a:p>
          <a:p>
            <a:pPr marL="342900" lvl="0" indent="-342900" algn="just">
              <a:lnSpc>
                <a:spcPct val="107000"/>
              </a:lnSpc>
              <a:spcAft>
                <a:spcPts val="800"/>
              </a:spcAft>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Kahramanmaraş depremleri üzerine mücbir sebep hali ilan edilen yerlerde 31 Ekim 2023 tarihine kadar ilgili idareye yapılmalıdır.</a:t>
            </a: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ÖDEMELER</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Hazine ve Maliye Bakanlığı, Ticaret Bakanlığı, SGK, İl Özel İdareleri, Belediyeler ve YİKOB’lar için ilk taksit 30 Haziran 2023 (Cumhurbaşkanımızın kararı ile 31 Temmuz 2023),</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Mücbir sebep hali ilan edilen yerlerde ilk taksit 30 Kasım 2023, </a:t>
            </a:r>
          </a:p>
          <a:p>
            <a:pPr marL="228600"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Tarihine kadar</a:t>
            </a:r>
            <a:r>
              <a:rPr lang="tr-TR"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yapılmalıdır.</a:t>
            </a:r>
            <a:endPar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228600" algn="r">
              <a:lnSpc>
                <a:spcPct val="107000"/>
              </a:lnSpc>
              <a:spcAft>
                <a:spcPts val="800"/>
              </a:spcAf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12/40</a:t>
            </a:r>
          </a:p>
        </p:txBody>
      </p:sp>
    </p:spTree>
    <p:extLst>
      <p:ext uri="{BB962C8B-B14F-4D97-AF65-F5344CB8AC3E}">
        <p14:creationId xmlns:p14="http://schemas.microsoft.com/office/powerpoint/2010/main" val="593220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F0BF7A82-834B-9C8E-74C8-4E2E162710AF}"/>
              </a:ext>
            </a:extLst>
          </p:cNvPr>
          <p:cNvSpPr txBox="1"/>
          <p:nvPr/>
        </p:nvSpPr>
        <p:spPr>
          <a:xfrm>
            <a:off x="0" y="1"/>
            <a:ext cx="12192000" cy="6968703"/>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TAKSİT SAYISI</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Taksitler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aylık</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dönemler halinde</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12, 18, 24, 36 ve 48 taksit</a:t>
            </a:r>
          </a:p>
          <a:p>
            <a:pPr marL="342900" lvl="0" indent="-342900" algn="just">
              <a:lnSpc>
                <a:spcPct val="107000"/>
              </a:lnSpc>
              <a:spcAft>
                <a:spcPts val="800"/>
              </a:spcAft>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Belediyeler ve spor kulüpleri azami 120 taksit</a:t>
            </a:r>
          </a:p>
          <a:p>
            <a:pPr algn="just">
              <a:lnSpc>
                <a:spcPct val="107000"/>
              </a:lnSpc>
              <a:spcAft>
                <a:spcPts val="800"/>
              </a:spcAft>
            </a:pPr>
            <a:endParaRPr lang="tr-TR" sz="16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KATSAYILAR</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12 taksitte yapılacak ödemelerde 1,09</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18 taksitte yapılacak ödemelerde 1,135</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24 taksitte yapılacak ödemelerde 1,18</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36 taksitte yapılacak ödemelerde 1,27</a:t>
            </a:r>
          </a:p>
          <a:p>
            <a:pPr marL="342900" lvl="0" indent="-342900" algn="just">
              <a:lnSpc>
                <a:spcPct val="107000"/>
              </a:lnSpc>
              <a:spcAft>
                <a:spcPts val="800"/>
              </a:spcAft>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48 taksitte yapılacak ödemelerde 1,36</a:t>
            </a:r>
          </a:p>
          <a:p>
            <a:pPr algn="just">
              <a:lnSpc>
                <a:spcPct val="107000"/>
              </a:lnSpc>
              <a:spcAft>
                <a:spcPts val="800"/>
              </a:spcAft>
            </a:pP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Taksitler kredi kartıyla ödenebilecek.</a:t>
            </a:r>
          </a:p>
          <a:p>
            <a:pPr algn="just">
              <a:lnSpc>
                <a:spcPct val="107000"/>
              </a:lnSpc>
              <a:spcAft>
                <a:spcPts val="800"/>
              </a:spcAf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Belediyelerin taksitleri genel bütçe vergi gelirlerinden ayrılan paylardan kesinti suretiyle tahsil edilecek. </a:t>
            </a:r>
          </a:p>
          <a:p>
            <a:pPr algn="just">
              <a:lnSpc>
                <a:spcPct val="107000"/>
              </a:lnSpc>
              <a:spcAft>
                <a:spcPts val="800"/>
              </a:spcAft>
            </a:pP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ÖDEMENİN PEŞİN YAPILMASI HALİNDE </a:t>
            </a:r>
          </a:p>
          <a:p>
            <a:pPr marL="342900" lvl="0" indent="-342900" algn="just">
              <a:lnSpc>
                <a:spcPct val="107000"/>
              </a:lnSpc>
              <a:buFont typeface="Calibri" panose="020F0502020204030204" pitchFamily="34" charset="0"/>
              <a:buChar char="-"/>
            </a:pP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Yİ-ÜFE tutarında % 90 oranında indirim yapılacak,</a:t>
            </a:r>
          </a:p>
          <a:p>
            <a:pPr marL="342900" lvl="0" indent="-342900" algn="just">
              <a:lnSpc>
                <a:spcPct val="107000"/>
              </a:lnSpc>
              <a:buFont typeface="Calibri" panose="020F0502020204030204" pitchFamily="34" charset="0"/>
              <a:buChar char="-"/>
            </a:pP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İdari para cezalarında (Belediyelerin İdari Para Cezaları dahil) % 25 oranında indirim yapılacak.</a:t>
            </a:r>
          </a:p>
          <a:p>
            <a:pPr marL="342900" lvl="0" indent="-342900" algn="just">
              <a:lnSpc>
                <a:spcPct val="107000"/>
              </a:lnSpc>
              <a:buFont typeface="Calibri" panose="020F0502020204030204" pitchFamily="34" charset="0"/>
              <a:buChar char="-"/>
            </a:pP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Sadece Yİ-ÜFE’den oluşan alacaktan % 50 oranında indirim yapılacak,</a:t>
            </a:r>
          </a:p>
          <a:p>
            <a:pPr marL="342900" lvl="0" indent="-342900" algn="just">
              <a:lnSpc>
                <a:spcPct val="107000"/>
              </a:lnSpc>
              <a:spcAft>
                <a:spcPts val="800"/>
              </a:spcAft>
              <a:buFont typeface="Calibri" panose="020F0502020204030204" pitchFamily="34" charset="0"/>
              <a:buChar char="-"/>
            </a:pP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Katsayı alınmayacak.</a:t>
            </a:r>
          </a:p>
          <a:p>
            <a:pPr algn="just">
              <a:lnSpc>
                <a:spcPct val="107000"/>
              </a:lnSpc>
              <a:spcAft>
                <a:spcPts val="800"/>
              </a:spcAft>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NOT: Taksitli Ödeme Seçeneği tercih edilmiş olmasına rağmen yapılandırılan tutarın tamamının ilk taksit ödeme süresi içinde ödenmesi halinde de aynı imkanlar geçerlidir.</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13/40</a:t>
            </a:r>
          </a:p>
        </p:txBody>
      </p:sp>
    </p:spTree>
    <p:extLst>
      <p:ext uri="{BB962C8B-B14F-4D97-AF65-F5344CB8AC3E}">
        <p14:creationId xmlns:p14="http://schemas.microsoft.com/office/powerpoint/2010/main" val="1549302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F7E0F281-EEF6-FA2D-64DF-8BBB9832BC59}"/>
              </a:ext>
            </a:extLst>
          </p:cNvPr>
          <p:cNvSpPr txBox="1"/>
          <p:nvPr/>
        </p:nvSpPr>
        <p:spPr>
          <a:xfrm>
            <a:off x="0" y="1"/>
            <a:ext cx="12192000" cy="11783162"/>
          </a:xfrm>
          <a:prstGeom prst="rect">
            <a:avLst/>
          </a:prstGeom>
          <a:noFill/>
        </p:spPr>
        <p:txBody>
          <a:bodyPr wrap="square">
            <a:spAutoFit/>
          </a:bodyPr>
          <a:lstStyle/>
          <a:p>
            <a:pPr lvl="0" algn="just">
              <a:lnSpc>
                <a:spcPct val="107000"/>
              </a:lnSpc>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YAPILANDIRMADA SÜRESİNDE ÖDENMEYEN TAKSİTLER</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Birinci ve ikinci taksitin süresinde ödenmesi şarttır. </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Bir takvim yılında azami 3 taksit süresinden sonra ödenebilir. (İlk iki taksit hariç).</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Süresinde ödenmemiş olan bu taksitler, son taksiti izleyen ayın sonuna kadar geç ödeme zammı ile ödenebilir.</a:t>
            </a:r>
          </a:p>
          <a:p>
            <a:pPr marL="342900" lvl="0" indent="-342900" algn="just">
              <a:lnSpc>
                <a:spcPct val="107000"/>
              </a:lnSpc>
              <a:spcAft>
                <a:spcPts val="800"/>
              </a:spcAft>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Kanunun ihlali halinde, ödenen tutar kadar Kanundan yararlanılacak </a:t>
            </a:r>
            <a:r>
              <a:rPr lang="tr-TR" kern="100" dirty="0">
                <a:effectLst/>
                <a:latin typeface="Calibri" panose="020F0502020204030204" pitchFamily="34" charset="0"/>
                <a:ea typeface="Calibri" panose="020F0502020204030204" pitchFamily="34" charset="0"/>
                <a:cs typeface="Times New Roman" panose="02020603050405020304" pitchFamily="18" charset="0"/>
              </a:rPr>
              <a:t>(Pişmanlık, izaha davet ve matrah / vergi artırımı hariç)</a:t>
            </a: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latin typeface="Calibri" panose="020F0502020204030204" pitchFamily="34" charset="0"/>
                <a:ea typeface="Calibri" panose="020F0502020204030204" pitchFamily="34" charset="0"/>
                <a:cs typeface="Times New Roman" panose="02020603050405020304" pitchFamily="18" charset="0"/>
              </a:rPr>
              <a:t>KATSAYISIZ ÖZEL ÖDEME ŞEKLİ</a:t>
            </a:r>
          </a:p>
          <a:p>
            <a:pPr algn="just">
              <a:lnSpc>
                <a:spcPct val="107000"/>
              </a:lnSpc>
              <a:spcAft>
                <a:spcPts val="800"/>
              </a:spcAft>
            </a:pPr>
            <a:r>
              <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Peşin veya taksitli ödeme seçeneğinin tercih edilmesi </a:t>
            </a:r>
            <a:r>
              <a:rPr lang="tr-TR" kern="100" dirty="0">
                <a:latin typeface="Calibri" panose="020F0502020204030204" pitchFamily="34" charset="0"/>
                <a:ea typeface="Calibri" panose="020F0502020204030204" pitchFamily="34" charset="0"/>
                <a:cs typeface="Times New Roman" panose="02020603050405020304" pitchFamily="18" charset="0"/>
              </a:rPr>
              <a:t>ve </a:t>
            </a:r>
            <a:r>
              <a:rPr lang="tr-TR"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ilk taksit ödeme süresi içinde ödenmesi gereken tutarların ödenmemesi durumunda;</a:t>
            </a:r>
          </a:p>
          <a:p>
            <a:pPr algn="just">
              <a:lnSpc>
                <a:spcPct val="107000"/>
              </a:lnSpc>
              <a:spcAft>
                <a:spcPts val="800"/>
              </a:spcAft>
            </a:pPr>
            <a:r>
              <a:rPr lang="tr-TR"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Yapılandırılan tutarların tamamının </a:t>
            </a:r>
            <a:r>
              <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rPr>
              <a:t>ilk taksiti izleyen ayın sonuna kadar ödenmesi halinde;</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Katsayı alınmayacak,</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Geç ödeme zammı hesaplanacak,</a:t>
            </a:r>
          </a:p>
          <a:p>
            <a:pPr marL="342900" lvl="0" indent="-342900" algn="just">
              <a:lnSpc>
                <a:spcPct val="107000"/>
              </a:lnSpc>
              <a:spcAft>
                <a:spcPts val="800"/>
              </a:spcAft>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Yİ-ÜFE tutarından indirim yapılmayacak.</a:t>
            </a:r>
          </a:p>
          <a:p>
            <a:pPr algn="just">
              <a:lnSpc>
                <a:spcPct val="107000"/>
              </a:lnSpc>
              <a:spcAft>
                <a:spcPts val="800"/>
              </a:spcAft>
            </a:pPr>
            <a:endPar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Taksitli ödeme seçeneğini tercih ederek ilk taksiti süresinde ödeyenlerin</a:t>
            </a: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kalan taksitlerin tamamını ilk taksiti izleyen ayın sonuna kadar ödemeleri halinde;</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Katsayı alınmayacak</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Geç ödeme zammı alınmayacak</a:t>
            </a:r>
          </a:p>
          <a:p>
            <a:pPr marL="342900" lvl="0" indent="-342900" algn="just">
              <a:lnSpc>
                <a:spcPct val="107000"/>
              </a:lnSpc>
              <a:spcAft>
                <a:spcPts val="800"/>
              </a:spcAft>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Yİ-ÜFE tutarından indirim yapılmayacak.</a:t>
            </a:r>
          </a:p>
          <a:p>
            <a:pPr lvl="0" algn="r">
              <a:lnSpc>
                <a:spcPct val="107000"/>
              </a:lnSpc>
              <a:spcAft>
                <a:spcPts val="800"/>
              </a:spcAft>
            </a:pPr>
            <a:r>
              <a:rPr lang="tr-TR" sz="1600" kern="100" dirty="0">
                <a:latin typeface="Calibri" panose="020F0502020204030204" pitchFamily="34" charset="0"/>
                <a:ea typeface="Calibri" panose="020F0502020204030204" pitchFamily="34" charset="0"/>
                <a:cs typeface="Times New Roman" panose="02020603050405020304" pitchFamily="18" charset="0"/>
              </a:rPr>
              <a:t>14/40</a:t>
            </a:r>
          </a:p>
          <a:p>
            <a:pPr marL="342900" lvl="0" indent="-342900" algn="just">
              <a:lnSpc>
                <a:spcPct val="107000"/>
              </a:lnSpc>
              <a:spcAft>
                <a:spcPts val="800"/>
              </a:spcAft>
              <a:buFont typeface="Calibri" panose="020F0502020204030204" pitchFamily="34" charset="0"/>
              <a:buChar char="-"/>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1653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FDAF4812-C7A6-EA15-ED8A-4F2DB30931DB}"/>
              </a:ext>
            </a:extLst>
          </p:cNvPr>
          <p:cNvSpPr txBox="1"/>
          <p:nvPr/>
        </p:nvSpPr>
        <p:spPr>
          <a:xfrm>
            <a:off x="0" y="-1"/>
            <a:ext cx="12192000" cy="6937477"/>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BORÇLARIN SİLİNMESİ</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Vergi dairelerince 6183 sayılı Kanuna göre takip edilen alacaklardan, kişi bazında, ülke genelindeki tüm vergi dairelerine vadesi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31.12.2022 tarihi öncesi olan ve toplam tutarı 2.000 TL’yi geçmeyen borçlar terkin edilmiştir (silinmiştir).</a:t>
            </a: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latin typeface="Calibri" panose="020F0502020204030204" pitchFamily="34" charset="0"/>
                <a:ea typeface="Calibri" panose="020F0502020204030204" pitchFamily="34" charset="0"/>
                <a:cs typeface="Times New Roman" panose="02020603050405020304" pitchFamily="18" charset="0"/>
              </a:rPr>
              <a:t>ÖĞRENİM VE KATKI KREDİLERİNİN GECİKME ZAMLARI</a:t>
            </a:r>
            <a:endParaRPr lang="tr-TR"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Gençlik ve Spor Bakanlığı tarafından verilen ve vadesi geçmiş olan öğrenim ve katkı kredisi  taksitlerine vade tarihleri ile 7420 sayılı Kanunla 351 sayılı Kanunda yapılan değişikliklerin yürürlüğe girdiği 9 Kasım 2022 tarihi arasında geçen süre için </a:t>
            </a: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gecikme zammı, Yİ-ÜFE tutarı, katsayı tutarı gibi alacaklar;</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Hesaplanmayacak</a:t>
            </a:r>
          </a:p>
          <a:p>
            <a:pPr marL="342900" lvl="0" indent="-342900" algn="just">
              <a:lnSpc>
                <a:spcPct val="107000"/>
              </a:lnSpc>
              <a:spcAft>
                <a:spcPts val="800"/>
              </a:spcAft>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Hesaplanmış olan bu mahiyetteki alacaklar terkin edilecektir.</a:t>
            </a: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latin typeface="Calibri" panose="020F0502020204030204" pitchFamily="34" charset="0"/>
                <a:ea typeface="Calibri" panose="020F0502020204030204" pitchFamily="34" charset="0"/>
                <a:cs typeface="Times New Roman" panose="02020603050405020304" pitchFamily="18" charset="0"/>
              </a:rPr>
              <a:t>ARAÇ MUAYENESİ</a:t>
            </a:r>
            <a:endParaRPr lang="tr-TR"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Araçların </a:t>
            </a: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12.3.2023 tarihine kadar yaptırılmamış </a:t>
            </a:r>
            <a:r>
              <a:rPr lang="tr-TR" kern="100" dirty="0">
                <a:effectLst/>
                <a:latin typeface="Calibri" panose="020F0502020204030204" pitchFamily="34" charset="0"/>
                <a:ea typeface="Calibri" panose="020F0502020204030204" pitchFamily="34" charset="0"/>
                <a:cs typeface="Times New Roman" panose="02020603050405020304" pitchFamily="18" charset="0"/>
              </a:rPr>
              <a:t>olan muayenelerinin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30.09.2023 tarihine kadar (bu tarih dahil) yaptırılması halinde</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Muayene süresi geçirilen her ay ve kesri için tahsili gereken % 5 fazla yerine </a:t>
            </a: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Yİ-ÜFE oranları esas alınarak hesaplanacak tutar,</a:t>
            </a:r>
          </a:p>
          <a:p>
            <a:pPr marL="342900" lvl="0" indent="-342900" algn="just">
              <a:lnSpc>
                <a:spcPct val="107000"/>
              </a:lnSpc>
              <a:spcAft>
                <a:spcPts val="800"/>
              </a:spcAft>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12.3.2023 tarihinden araç muayenelerinin yapıldığı tarihe kadar geçen sürenin her ay ve kesri için %0,75 oranı esas alınarak hesaplanacak tutar,</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Tahsil edilecek.</a:t>
            </a:r>
          </a:p>
          <a:p>
            <a:pPr marL="342900" lvl="0" indent="-342900" algn="just">
              <a:lnSpc>
                <a:spcPct val="107000"/>
              </a:lnSpc>
              <a:spcAft>
                <a:spcPts val="800"/>
              </a:spcAft>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Muayene süresi geçirilen her ay ve kesri için hesaplanan % 5 fazlanın tahsilinden vazgeçilecektir.                                           </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15/40</a:t>
            </a: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687741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57A78A2-17A4-693D-121B-180BB4F3B503}"/>
              </a:ext>
            </a:extLst>
          </p:cNvPr>
          <p:cNvSpPr txBox="1"/>
          <p:nvPr/>
        </p:nvSpPr>
        <p:spPr>
          <a:xfrm>
            <a:off x="449179" y="561474"/>
            <a:ext cx="11480551" cy="6015429"/>
          </a:xfrm>
          <a:prstGeom prst="rect">
            <a:avLst/>
          </a:prstGeom>
          <a:noFill/>
        </p:spPr>
        <p:txBody>
          <a:bodyPr wrap="square">
            <a:spAutoFit/>
          </a:bodyPr>
          <a:lstStyle/>
          <a:p>
            <a:pPr algn="just">
              <a:lnSpc>
                <a:spcPct val="107000"/>
              </a:lnSpc>
              <a:spcAft>
                <a:spcPts val="800"/>
              </a:spcAft>
              <a:tabLst>
                <a:tab pos="828675" algn="l"/>
              </a:tabLs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MATRAH VE VERGİ ARTIRIMI (5. MADDE)</a:t>
            </a:r>
          </a:p>
          <a:p>
            <a:pPr algn="just">
              <a:lnSpc>
                <a:spcPct val="107000"/>
              </a:lnSpc>
              <a:spcAft>
                <a:spcPts val="800"/>
              </a:spcAft>
              <a:tabLst>
                <a:tab pos="828675" algn="l"/>
              </a:tabLst>
            </a:pPr>
            <a:endParaRPr lang="tr-TR"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Mükelleflerin 2018 ila 2022 yıllarında beyan ettikleri;</a:t>
            </a:r>
          </a:p>
          <a:p>
            <a:pPr marL="342900" lvl="0" indent="-342900" algn="just">
              <a:lnSpc>
                <a:spcPct val="107000"/>
              </a:lnSpc>
              <a:buFont typeface="Calibri" panose="020F0502020204030204" pitchFamily="34" charset="0"/>
              <a:buChar char="-"/>
              <a:tabLst>
                <a:tab pos="828675" algn="l"/>
              </a:tabLs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Gelir Vergisi</a:t>
            </a:r>
          </a:p>
          <a:p>
            <a:pPr marL="342900" lvl="0" indent="-342900" algn="just">
              <a:lnSpc>
                <a:spcPct val="107000"/>
              </a:lnSpc>
              <a:buFont typeface="Calibri" panose="020F0502020204030204" pitchFamily="34" charset="0"/>
              <a:buChar char="-"/>
              <a:tabLst>
                <a:tab pos="828675" algn="l"/>
              </a:tabLs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Kurumlar Vergisi</a:t>
            </a:r>
          </a:p>
          <a:p>
            <a:pPr marL="342900" lvl="0" indent="-342900" algn="just">
              <a:lnSpc>
                <a:spcPct val="107000"/>
              </a:lnSpc>
              <a:buFont typeface="Calibri" panose="020F0502020204030204" pitchFamily="34" charset="0"/>
              <a:buChar char="-"/>
              <a:tabLst>
                <a:tab pos="828675" algn="l"/>
              </a:tabLs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Gelir/Kurum Stopaj Vergisi</a:t>
            </a:r>
          </a:p>
          <a:p>
            <a:pPr marL="342900" lvl="0" indent="-342900" algn="just">
              <a:lnSpc>
                <a:spcPct val="107000"/>
              </a:lnSpc>
              <a:spcAft>
                <a:spcPts val="800"/>
              </a:spcAft>
              <a:buFont typeface="Calibri" panose="020F0502020204030204" pitchFamily="34" charset="0"/>
              <a:buChar char="-"/>
              <a:tabLst>
                <a:tab pos="828675" algn="l"/>
              </a:tabLs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Katma Değer Vergisi</a:t>
            </a:r>
          </a:p>
          <a:p>
            <a:pPr algn="just">
              <a:lnSpc>
                <a:spcPct val="107000"/>
              </a:lnSpc>
              <a:spcAft>
                <a:spcPts val="800"/>
              </a:spcAft>
              <a:tabLst>
                <a:tab pos="828675" algn="l"/>
              </a:tabLs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Matrahlarını / Vergilerini</a:t>
            </a:r>
          </a:p>
          <a:p>
            <a:pPr marL="342900" lvl="0" indent="-342900" algn="just">
              <a:lnSpc>
                <a:spcPct val="107000"/>
              </a:lnSpc>
              <a:buFont typeface="Calibri" panose="020F0502020204030204" pitchFamily="34" charset="0"/>
              <a:buChar char="-"/>
              <a:tabLst>
                <a:tab pos="828675" algn="l"/>
              </a:tabLs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Kanunda öngörülen oranlarda artırmaları,</a:t>
            </a:r>
          </a:p>
          <a:p>
            <a:pPr marL="342900" lvl="0" indent="-342900" algn="just">
              <a:lnSpc>
                <a:spcPct val="107000"/>
              </a:lnSpc>
              <a:spcAft>
                <a:spcPts val="800"/>
              </a:spcAft>
              <a:buFont typeface="Calibri" panose="020F0502020204030204" pitchFamily="34" charset="0"/>
              <a:buChar char="-"/>
              <a:tabLst>
                <a:tab pos="828675" algn="l"/>
              </a:tabLs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Kanunda öngörülen süre ve şekilde ödenmeleri</a:t>
            </a:r>
          </a:p>
          <a:p>
            <a:pPr algn="just">
              <a:lnSpc>
                <a:spcPct val="107000"/>
              </a:lnSpc>
              <a:spcAft>
                <a:spcPts val="800"/>
              </a:spcAft>
              <a:tabLst>
                <a:tab pos="828675"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Durumunda;</a:t>
            </a:r>
          </a:p>
          <a:p>
            <a:pPr algn="just">
              <a:lnSpc>
                <a:spcPct val="107000"/>
              </a:lnSpc>
              <a:spcAft>
                <a:spcPts val="800"/>
              </a:spcAft>
              <a:tabLst>
                <a:tab pos="828675" algn="l"/>
              </a:tabLst>
            </a:pPr>
            <a:r>
              <a:rPr lang="tr-TR" b="1"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Bu vergi türleri nedeniyle vergi incelemesi ve vergi tarhiyatı yapılmayacaktır.</a:t>
            </a:r>
          </a:p>
          <a:p>
            <a:pPr algn="just">
              <a:lnSpc>
                <a:spcPct val="107000"/>
              </a:lnSpc>
              <a:spcAft>
                <a:spcPts val="800"/>
              </a:spcAft>
              <a:tabLst>
                <a:tab pos="828675" algn="l"/>
              </a:tabLst>
            </a:pPr>
            <a:endParaRPr lang="tr-TR" b="1" u="sng"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endParaRPr lang="tr-TR" b="1" u="sng"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endParaRPr lang="tr-TR" b="1"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tabLst>
                <a:tab pos="828675" algn="l"/>
              </a:tabLst>
            </a:pPr>
            <a:r>
              <a:rPr lang="tr-TR" sz="1600" kern="100" dirty="0">
                <a:latin typeface="Calibri" panose="020F0502020204030204" pitchFamily="34" charset="0"/>
                <a:ea typeface="Calibri" panose="020F0502020204030204" pitchFamily="34" charset="0"/>
                <a:cs typeface="Times New Roman" panose="02020603050405020304" pitchFamily="18" charset="0"/>
              </a:rPr>
              <a:t>16/40</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1647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a:extLst>
              <a:ext uri="{FF2B5EF4-FFF2-40B4-BE49-F238E27FC236}">
                <a16:creationId xmlns:a16="http://schemas.microsoft.com/office/drawing/2014/main" id="{B577EE3D-BF0D-34CE-9DC5-C23832034A2F}"/>
              </a:ext>
            </a:extLst>
          </p:cNvPr>
          <p:cNvGraphicFramePr>
            <a:graphicFrameLocks noGrp="1"/>
          </p:cNvGraphicFramePr>
          <p:nvPr>
            <p:extLst>
              <p:ext uri="{D42A27DB-BD31-4B8C-83A1-F6EECF244321}">
                <p14:modId xmlns:p14="http://schemas.microsoft.com/office/powerpoint/2010/main" val="2822616014"/>
              </p:ext>
            </p:extLst>
          </p:nvPr>
        </p:nvGraphicFramePr>
        <p:xfrm>
          <a:off x="561475" y="577516"/>
          <a:ext cx="10780291" cy="5759116"/>
        </p:xfrm>
        <a:graphic>
          <a:graphicData uri="http://schemas.openxmlformats.org/drawingml/2006/table">
            <a:tbl>
              <a:tblPr/>
              <a:tblGrid>
                <a:gridCol w="1566767">
                  <a:extLst>
                    <a:ext uri="{9D8B030D-6E8A-4147-A177-3AD203B41FA5}">
                      <a16:colId xmlns:a16="http://schemas.microsoft.com/office/drawing/2014/main" val="3678634806"/>
                    </a:ext>
                  </a:extLst>
                </a:gridCol>
                <a:gridCol w="1566767">
                  <a:extLst>
                    <a:ext uri="{9D8B030D-6E8A-4147-A177-3AD203B41FA5}">
                      <a16:colId xmlns:a16="http://schemas.microsoft.com/office/drawing/2014/main" val="724239506"/>
                    </a:ext>
                  </a:extLst>
                </a:gridCol>
                <a:gridCol w="1566767">
                  <a:extLst>
                    <a:ext uri="{9D8B030D-6E8A-4147-A177-3AD203B41FA5}">
                      <a16:colId xmlns:a16="http://schemas.microsoft.com/office/drawing/2014/main" val="1430007536"/>
                    </a:ext>
                  </a:extLst>
                </a:gridCol>
                <a:gridCol w="1566767">
                  <a:extLst>
                    <a:ext uri="{9D8B030D-6E8A-4147-A177-3AD203B41FA5}">
                      <a16:colId xmlns:a16="http://schemas.microsoft.com/office/drawing/2014/main" val="211574554"/>
                    </a:ext>
                  </a:extLst>
                </a:gridCol>
                <a:gridCol w="1145845">
                  <a:extLst>
                    <a:ext uri="{9D8B030D-6E8A-4147-A177-3AD203B41FA5}">
                      <a16:colId xmlns:a16="http://schemas.microsoft.com/office/drawing/2014/main" val="1125986572"/>
                    </a:ext>
                  </a:extLst>
                </a:gridCol>
                <a:gridCol w="1683689">
                  <a:extLst>
                    <a:ext uri="{9D8B030D-6E8A-4147-A177-3AD203B41FA5}">
                      <a16:colId xmlns:a16="http://schemas.microsoft.com/office/drawing/2014/main" val="1551097118"/>
                    </a:ext>
                  </a:extLst>
                </a:gridCol>
                <a:gridCol w="1683689">
                  <a:extLst>
                    <a:ext uri="{9D8B030D-6E8A-4147-A177-3AD203B41FA5}">
                      <a16:colId xmlns:a16="http://schemas.microsoft.com/office/drawing/2014/main" val="3245096005"/>
                    </a:ext>
                  </a:extLst>
                </a:gridCol>
              </a:tblGrid>
              <a:tr h="471200">
                <a:tc gridSpan="7">
                  <a:txBody>
                    <a:bodyPr/>
                    <a:lstStyle/>
                    <a:p>
                      <a:pPr algn="ctr" fontAlgn="ctr"/>
                      <a:r>
                        <a:rPr lang="tr-TR" sz="1600" b="1" i="0" u="none" strike="noStrike">
                          <a:solidFill>
                            <a:srgbClr val="000000"/>
                          </a:solidFill>
                          <a:effectLst/>
                          <a:latin typeface="+mn-lt"/>
                        </a:rPr>
                        <a:t>GELİR VERGİSİ MÜKELLEFLERİNDE MATRAH ARTIRIMI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332361459"/>
                  </a:ext>
                </a:extLst>
              </a:tr>
              <a:tr h="471200">
                <a:tc gridSpan="7">
                  <a:txBody>
                    <a:bodyPr/>
                    <a:lstStyle/>
                    <a:p>
                      <a:pPr algn="ctr" fontAlgn="ctr"/>
                      <a:r>
                        <a:rPr lang="tr-TR" sz="1600" b="1" i="0" u="none" strike="noStrike">
                          <a:solidFill>
                            <a:srgbClr val="000000"/>
                          </a:solidFill>
                          <a:effectLst/>
                          <a:latin typeface="+mn-lt"/>
                        </a:rPr>
                        <a:t>GELİR VERGİSİ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82242918"/>
                  </a:ext>
                </a:extLst>
              </a:tr>
              <a:tr h="585074">
                <a:tc rowSpan="2">
                  <a:txBody>
                    <a:bodyPr/>
                    <a:lstStyle/>
                    <a:p>
                      <a:pPr algn="ctr" fontAlgn="ctr"/>
                      <a:r>
                        <a:rPr lang="tr-TR" sz="1600" b="1" i="0" u="none" strike="noStrike">
                          <a:solidFill>
                            <a:srgbClr val="000000"/>
                          </a:solidFill>
                          <a:effectLst/>
                          <a:latin typeface="+mn-lt"/>
                        </a:rPr>
                        <a:t>YIL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tr-TR" sz="1600" b="1" i="0" u="none" strike="noStrike">
                          <a:solidFill>
                            <a:srgbClr val="FF0000"/>
                          </a:solidFill>
                          <a:effectLst/>
                          <a:latin typeface="+mn-lt"/>
                        </a:rPr>
                        <a:t>ARTIRIM ORANLARI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1600" b="1" i="0" u="none" strike="noStrike">
                          <a:solidFill>
                            <a:srgbClr val="000000"/>
                          </a:solidFill>
                          <a:effectLst/>
                          <a:latin typeface="+mn-lt"/>
                        </a:rPr>
                        <a:t>ASGARİ ARTIRIM TUTARI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rowSpan="2">
                  <a:txBody>
                    <a:bodyPr/>
                    <a:lstStyle/>
                    <a:p>
                      <a:pPr algn="ctr" fontAlgn="ctr"/>
                      <a:r>
                        <a:rPr lang="tr-TR" sz="1600" b="1" i="0" u="none" strike="noStrike">
                          <a:solidFill>
                            <a:srgbClr val="FF0000"/>
                          </a:solidFill>
                          <a:effectLst/>
                          <a:latin typeface="+mn-lt"/>
                        </a:rPr>
                        <a:t>VERGİ ORANI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1600" b="1" i="0" u="none" strike="noStrike">
                          <a:solidFill>
                            <a:srgbClr val="000000"/>
                          </a:solidFill>
                          <a:effectLst/>
                          <a:latin typeface="+mn-lt"/>
                        </a:rPr>
                        <a:t>ÖDENECEK ASGARİ VERGİ (%20)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3529669315"/>
                  </a:ext>
                </a:extLst>
              </a:tr>
              <a:tr h="653136">
                <a:tc vMerge="1">
                  <a:txBody>
                    <a:bodyPr/>
                    <a:lstStyle/>
                    <a:p>
                      <a:endParaRPr lang="tr-TR"/>
                    </a:p>
                  </a:txBody>
                  <a:tcPr/>
                </a:tc>
                <a:tc vMerge="1">
                  <a:txBody>
                    <a:bodyPr/>
                    <a:lstStyle/>
                    <a:p>
                      <a:endParaRPr lang="tr-TR"/>
                    </a:p>
                  </a:txBody>
                  <a:tcPr/>
                </a:tc>
                <a:tc>
                  <a:txBody>
                    <a:bodyPr/>
                    <a:lstStyle/>
                    <a:p>
                      <a:pPr algn="ctr" fontAlgn="ctr"/>
                      <a:r>
                        <a:rPr lang="tr-TR" sz="1600" b="1" i="0" u="none" strike="noStrike">
                          <a:solidFill>
                            <a:srgbClr val="1F4E78"/>
                          </a:solidFill>
                          <a:effectLst/>
                          <a:latin typeface="+mn-lt"/>
                        </a:rPr>
                        <a:t>İşletme Hesabı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1" i="0" u="none" strike="noStrike">
                          <a:solidFill>
                            <a:srgbClr val="000000"/>
                          </a:solidFill>
                          <a:effectLst/>
                          <a:latin typeface="+mn-lt"/>
                        </a:rPr>
                        <a:t>Bilanço / Serbest Mes.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ctr" fontAlgn="ctr"/>
                      <a:r>
                        <a:rPr lang="tr-TR" sz="1600" b="1" i="0" u="none" strike="noStrike">
                          <a:solidFill>
                            <a:srgbClr val="1F4E78"/>
                          </a:solidFill>
                          <a:effectLst/>
                          <a:latin typeface="+mn-lt"/>
                        </a:rPr>
                        <a:t>İşletme Hesabı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1" i="0" u="none" strike="noStrike">
                          <a:solidFill>
                            <a:srgbClr val="000000"/>
                          </a:solidFill>
                          <a:effectLst/>
                          <a:latin typeface="+mn-lt"/>
                        </a:rPr>
                        <a:t>Bilanço / Serbest Mes.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4923771"/>
                  </a:ext>
                </a:extLst>
              </a:tr>
              <a:tr h="585074">
                <a:tc>
                  <a:txBody>
                    <a:bodyPr/>
                    <a:lstStyle/>
                    <a:p>
                      <a:pPr algn="ctr" fontAlgn="ctr"/>
                      <a:r>
                        <a:rPr lang="tr-TR" sz="1600" b="0" i="0" u="none" strike="noStrike">
                          <a:solidFill>
                            <a:srgbClr val="000000"/>
                          </a:solidFill>
                          <a:effectLst/>
                          <a:latin typeface="+mn-lt"/>
                        </a:rPr>
                        <a:t>2018</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0" i="0" u="none" strike="noStrike">
                          <a:solidFill>
                            <a:srgbClr val="FF0000"/>
                          </a:solidFill>
                          <a:effectLst/>
                          <a:latin typeface="+mn-lt"/>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a:solidFill>
                            <a:srgbClr val="1F4E78"/>
                          </a:solidFill>
                          <a:effectLst/>
                          <a:latin typeface="+mn-lt"/>
                        </a:rPr>
                        <a:t>              63.800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a:solidFill>
                            <a:srgbClr val="000000"/>
                          </a:solidFill>
                          <a:effectLst/>
                          <a:latin typeface="+mn-lt"/>
                        </a:rPr>
                        <a:t>              94.000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tr-TR" sz="1600" b="0" i="0" u="none" strike="noStrike">
                          <a:solidFill>
                            <a:srgbClr val="FF0000"/>
                          </a:solidFill>
                          <a:effectLst/>
                          <a:latin typeface="+mn-lt"/>
                        </a:rPr>
                        <a:t>15 - 20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1" i="0" u="none" strike="noStrike">
                          <a:solidFill>
                            <a:srgbClr val="1F4E78"/>
                          </a:solidFill>
                          <a:effectLst/>
                          <a:latin typeface="+mn-lt"/>
                        </a:rPr>
                        <a:t>              12.760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1" i="0" u="none" strike="noStrike">
                          <a:solidFill>
                            <a:srgbClr val="000000"/>
                          </a:solidFill>
                          <a:effectLst/>
                          <a:latin typeface="+mn-lt"/>
                        </a:rPr>
                        <a:t>                18.800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6040512"/>
                  </a:ext>
                </a:extLst>
              </a:tr>
              <a:tr h="585074">
                <a:tc>
                  <a:txBody>
                    <a:bodyPr/>
                    <a:lstStyle/>
                    <a:p>
                      <a:pPr algn="ctr" fontAlgn="ctr"/>
                      <a:r>
                        <a:rPr lang="tr-TR" sz="1600" b="0" i="0" u="none" strike="noStrike">
                          <a:solidFill>
                            <a:srgbClr val="000000"/>
                          </a:solidFill>
                          <a:effectLst/>
                          <a:latin typeface="+mn-lt"/>
                        </a:rPr>
                        <a:t>2019</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0" i="0" u="none" strike="noStrike">
                          <a:solidFill>
                            <a:srgbClr val="FF0000"/>
                          </a:solidFill>
                          <a:effectLst/>
                          <a:latin typeface="+mn-lt"/>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a:solidFill>
                            <a:srgbClr val="1F4E78"/>
                          </a:solidFill>
                          <a:effectLst/>
                          <a:latin typeface="+mn-lt"/>
                        </a:rPr>
                        <a:t>              66.400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a:solidFill>
                            <a:srgbClr val="000000"/>
                          </a:solidFill>
                          <a:effectLst/>
                          <a:latin typeface="+mn-lt"/>
                        </a:rPr>
                        <a:t>              99.600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l" fontAlgn="ctr"/>
                      <a:r>
                        <a:rPr lang="tr-TR" sz="1600" b="1" i="0" u="none" strike="noStrike">
                          <a:solidFill>
                            <a:srgbClr val="1F4E78"/>
                          </a:solidFill>
                          <a:effectLst/>
                          <a:latin typeface="+mn-lt"/>
                        </a:rPr>
                        <a:t>              13.280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1" i="0" u="none" strike="noStrike">
                          <a:solidFill>
                            <a:srgbClr val="000000"/>
                          </a:solidFill>
                          <a:effectLst/>
                          <a:latin typeface="+mn-lt"/>
                        </a:rPr>
                        <a:t>                19.920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2456869"/>
                  </a:ext>
                </a:extLst>
              </a:tr>
              <a:tr h="585074">
                <a:tc>
                  <a:txBody>
                    <a:bodyPr/>
                    <a:lstStyle/>
                    <a:p>
                      <a:pPr algn="ctr" fontAlgn="ctr"/>
                      <a:r>
                        <a:rPr lang="tr-TR" sz="1600" b="0" i="0" u="none" strike="noStrike">
                          <a:solidFill>
                            <a:srgbClr val="000000"/>
                          </a:solidFill>
                          <a:effectLst/>
                          <a:latin typeface="+mn-lt"/>
                        </a:rPr>
                        <a:t>2020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0" i="0" u="none" strike="noStrike">
                          <a:solidFill>
                            <a:srgbClr val="FF0000"/>
                          </a:solidFill>
                          <a:effectLst/>
                          <a:latin typeface="+mn-lt"/>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a:solidFill>
                            <a:srgbClr val="1F4E78"/>
                          </a:solidFill>
                          <a:effectLst/>
                          <a:latin typeface="+mn-lt"/>
                        </a:rPr>
                        <a:t>              70.500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a:solidFill>
                            <a:srgbClr val="000000"/>
                          </a:solidFill>
                          <a:effectLst/>
                          <a:latin typeface="+mn-lt"/>
                        </a:rPr>
                        <a:t>            105.800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l" fontAlgn="ctr"/>
                      <a:r>
                        <a:rPr lang="tr-TR" sz="1600" b="1" i="0" u="none" strike="noStrike">
                          <a:solidFill>
                            <a:srgbClr val="1F4E78"/>
                          </a:solidFill>
                          <a:effectLst/>
                          <a:latin typeface="+mn-lt"/>
                        </a:rPr>
                        <a:t>              14.100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1" i="0" u="none" strike="noStrike">
                          <a:solidFill>
                            <a:srgbClr val="000000"/>
                          </a:solidFill>
                          <a:effectLst/>
                          <a:latin typeface="+mn-lt"/>
                        </a:rPr>
                        <a:t>                21.160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5093508"/>
                  </a:ext>
                </a:extLst>
              </a:tr>
              <a:tr h="585074">
                <a:tc>
                  <a:txBody>
                    <a:bodyPr/>
                    <a:lstStyle/>
                    <a:p>
                      <a:pPr algn="ctr" fontAlgn="ctr"/>
                      <a:r>
                        <a:rPr lang="tr-TR" sz="1600" b="0" i="0" u="none" strike="noStrike">
                          <a:solidFill>
                            <a:srgbClr val="000000"/>
                          </a:solidFill>
                          <a:effectLst/>
                          <a:latin typeface="+mn-lt"/>
                        </a:rPr>
                        <a:t>2021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0" i="0" u="none" strike="noStrike">
                          <a:solidFill>
                            <a:srgbClr val="FF0000"/>
                          </a:solidFill>
                          <a:effectLst/>
                          <a:latin typeface="+mn-lt"/>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a:solidFill>
                            <a:srgbClr val="1F4E78"/>
                          </a:solidFill>
                          <a:effectLst/>
                          <a:latin typeface="+mn-lt"/>
                        </a:rPr>
                        <a:t>              75.000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a:solidFill>
                            <a:srgbClr val="000000"/>
                          </a:solidFill>
                          <a:effectLst/>
                          <a:latin typeface="+mn-lt"/>
                        </a:rPr>
                        <a:t>            112.400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l" fontAlgn="ctr"/>
                      <a:r>
                        <a:rPr lang="tr-TR" sz="1600" b="1" i="0" u="none" strike="noStrike">
                          <a:solidFill>
                            <a:srgbClr val="1F4E78"/>
                          </a:solidFill>
                          <a:effectLst/>
                          <a:latin typeface="+mn-lt"/>
                        </a:rPr>
                        <a:t>              15.000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1" i="0" u="none" strike="noStrike">
                          <a:solidFill>
                            <a:srgbClr val="000000"/>
                          </a:solidFill>
                          <a:effectLst/>
                          <a:latin typeface="+mn-lt"/>
                        </a:rPr>
                        <a:t>                22.480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7897864"/>
                  </a:ext>
                </a:extLst>
              </a:tr>
              <a:tr h="585074">
                <a:tc>
                  <a:txBody>
                    <a:bodyPr/>
                    <a:lstStyle/>
                    <a:p>
                      <a:pPr algn="ctr" fontAlgn="ctr"/>
                      <a:r>
                        <a:rPr lang="tr-TR" sz="1600" b="0" i="0" u="none" strike="noStrike">
                          <a:solidFill>
                            <a:srgbClr val="000000"/>
                          </a:solidFill>
                          <a:effectLst/>
                          <a:latin typeface="+mn-lt"/>
                        </a:rPr>
                        <a:t>2022</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0" i="0" u="none" strike="noStrike">
                          <a:solidFill>
                            <a:srgbClr val="FF0000"/>
                          </a:solidFill>
                          <a:effectLst/>
                          <a:latin typeface="+mn-lt"/>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a:solidFill>
                            <a:srgbClr val="1F4E78"/>
                          </a:solidFill>
                          <a:effectLst/>
                          <a:latin typeface="+mn-lt"/>
                        </a:rPr>
                        <a:t>            105.000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a:solidFill>
                            <a:srgbClr val="000000"/>
                          </a:solidFill>
                          <a:effectLst/>
                          <a:latin typeface="+mn-lt"/>
                        </a:rPr>
                        <a:t>            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l" fontAlgn="ctr"/>
                      <a:r>
                        <a:rPr lang="tr-TR" sz="1600" b="1" i="0" u="none" strike="noStrike">
                          <a:solidFill>
                            <a:srgbClr val="1F4E78"/>
                          </a:solidFill>
                          <a:effectLst/>
                          <a:latin typeface="+mn-lt"/>
                        </a:rPr>
                        <a:t>              21.000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1" i="0" u="none" strike="noStrike">
                          <a:solidFill>
                            <a:srgbClr val="000000"/>
                          </a:solidFill>
                          <a:effectLst/>
                          <a:latin typeface="+mn-lt"/>
                        </a:rPr>
                        <a:t>                40.000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2789820"/>
                  </a:ext>
                </a:extLst>
              </a:tr>
              <a:tr h="653136">
                <a:tc gridSpan="7">
                  <a:txBody>
                    <a:bodyPr/>
                    <a:lstStyle/>
                    <a:p>
                      <a:pPr algn="l" fontAlgn="t"/>
                      <a:r>
                        <a:rPr lang="tr-TR" sz="1600" b="0" i="0" u="none" strike="noStrike" dirty="0">
                          <a:solidFill>
                            <a:srgbClr val="FF0000"/>
                          </a:solidFill>
                          <a:effectLst/>
                          <a:latin typeface="+mn-lt"/>
                        </a:rPr>
                        <a:t>Matrah artırımında bulunulan yıla ait vergilerini zamanında ödemiş </a:t>
                      </a:r>
                      <a:r>
                        <a:rPr lang="tr-TR" sz="1600" b="1" i="0" u="none" strike="noStrike" dirty="0">
                          <a:solidFill>
                            <a:srgbClr val="FF0000"/>
                          </a:solidFill>
                          <a:effectLst/>
                          <a:latin typeface="+mn-lt"/>
                        </a:rPr>
                        <a:t>uyumlu mükellefler</a:t>
                      </a:r>
                      <a:r>
                        <a:rPr lang="tr-TR" sz="1600" b="0" i="0" u="none" strike="noStrike" dirty="0">
                          <a:solidFill>
                            <a:srgbClr val="FF0000"/>
                          </a:solidFill>
                          <a:effectLst/>
                          <a:latin typeface="+mn-lt"/>
                        </a:rPr>
                        <a:t> için vergi oranı </a:t>
                      </a:r>
                      <a:r>
                        <a:rPr lang="tr-TR" sz="1600" b="1" i="0" u="none" strike="noStrike" dirty="0">
                          <a:solidFill>
                            <a:srgbClr val="FF0000"/>
                          </a:solidFill>
                          <a:effectLst/>
                          <a:latin typeface="+mn-lt"/>
                        </a:rPr>
                        <a:t>% 15 olacaktır.</a:t>
                      </a:r>
                      <a:r>
                        <a:rPr lang="tr-TR" sz="1600" b="0" i="0" u="none" strike="noStrike" dirty="0">
                          <a:solidFill>
                            <a:srgbClr val="FF0000"/>
                          </a:solidFill>
                          <a:effectLst/>
                          <a:latin typeface="+mn-lt"/>
                        </a:rPr>
                        <a:t> </a:t>
                      </a:r>
                      <a:r>
                        <a:rPr lang="tr-TR" sz="1600" b="1" i="0" u="none" strike="noStrike" dirty="0">
                          <a:solidFill>
                            <a:srgbClr val="FF0000"/>
                          </a:solidFill>
                          <a:effectLst/>
                          <a:latin typeface="+mn-lt"/>
                        </a:rPr>
                        <a:t>Peşin ödeme</a:t>
                      </a:r>
                      <a:r>
                        <a:rPr lang="tr-TR" sz="1600" b="0" i="0" u="none" strike="noStrike" dirty="0">
                          <a:solidFill>
                            <a:srgbClr val="FF0000"/>
                          </a:solidFill>
                          <a:effectLst/>
                          <a:latin typeface="+mn-lt"/>
                        </a:rPr>
                        <a:t> halinde ödenecek vergide ayrıca </a:t>
                      </a:r>
                      <a:r>
                        <a:rPr lang="tr-TR" sz="1600" b="1" i="0" u="none" strike="noStrike" dirty="0">
                          <a:solidFill>
                            <a:srgbClr val="FF0000"/>
                          </a:solidFill>
                          <a:effectLst/>
                          <a:latin typeface="+mn-lt"/>
                        </a:rPr>
                        <a:t>% 10 indirim</a:t>
                      </a:r>
                      <a:r>
                        <a:rPr lang="tr-TR" sz="1600" b="0" i="0" u="none" strike="noStrike" dirty="0">
                          <a:solidFill>
                            <a:srgbClr val="FF0000"/>
                          </a:solidFill>
                          <a:effectLst/>
                          <a:latin typeface="+mn-lt"/>
                        </a:rPr>
                        <a:t> yapılacaktır.</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097326146"/>
                  </a:ext>
                </a:extLst>
              </a:tr>
            </a:tbl>
          </a:graphicData>
        </a:graphic>
      </p:graphicFrame>
    </p:spTree>
    <p:extLst>
      <p:ext uri="{BB962C8B-B14F-4D97-AF65-F5344CB8AC3E}">
        <p14:creationId xmlns:p14="http://schemas.microsoft.com/office/powerpoint/2010/main" val="3950106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etin kutusu 14">
            <a:extLst>
              <a:ext uri="{FF2B5EF4-FFF2-40B4-BE49-F238E27FC236}">
                <a16:creationId xmlns:a16="http://schemas.microsoft.com/office/drawing/2014/main" id="{F45B7A93-B706-C453-04E5-53E11863D460}"/>
              </a:ext>
            </a:extLst>
          </p:cNvPr>
          <p:cNvSpPr txBox="1"/>
          <p:nvPr/>
        </p:nvSpPr>
        <p:spPr>
          <a:xfrm>
            <a:off x="304799" y="288758"/>
            <a:ext cx="11731257" cy="6381427"/>
          </a:xfrm>
          <a:prstGeom prst="rect">
            <a:avLst/>
          </a:prstGeom>
          <a:noFill/>
        </p:spPr>
        <p:txBody>
          <a:bodyPr wrap="square">
            <a:spAutoFit/>
          </a:bodyPr>
          <a:lstStyle/>
          <a:p>
            <a:pPr algn="just">
              <a:lnSpc>
                <a:spcPct val="107000"/>
              </a:lnSpc>
              <a:spcAft>
                <a:spcPts val="800"/>
              </a:spcAft>
              <a:tabLst>
                <a:tab pos="828675" algn="l"/>
              </a:tabLs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GELİR VERGİSİ MATRAH ARTIRIMI</a:t>
            </a:r>
          </a:p>
          <a:p>
            <a:pPr marL="342900" lvl="0" indent="-342900" algn="just">
              <a:lnSpc>
                <a:spcPct val="107000"/>
              </a:lnSpc>
              <a:buFont typeface="Calibri" panose="020F0502020204030204" pitchFamily="34" charset="0"/>
              <a:buChar char="-"/>
              <a:tabLst>
                <a:tab pos="828675" algn="l"/>
              </a:tabLs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Kira geliri elde eden mükellefler için asgari matrah tutarı bilanço esasına göre defter tutan mükellefler için belirlenmiş matrahların 2/5’idir.</a:t>
            </a:r>
          </a:p>
          <a:p>
            <a:pPr marL="342900" lvl="0" indent="-342900" algn="just">
              <a:lnSpc>
                <a:spcPct val="107000"/>
              </a:lnSpc>
              <a:spcAft>
                <a:spcPts val="800"/>
              </a:spcAft>
              <a:buFont typeface="Calibri" panose="020F0502020204030204" pitchFamily="34" charset="0"/>
              <a:buChar char="-"/>
              <a:tabLst>
                <a:tab pos="828675" algn="l"/>
              </a:tabLs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Basit usulde vergilendirilen mükellefler için asgari vergi matrah tutarı bilanço esasına göre defter tutan mükellefler için belirlenmiş matrahların 1/10’udur.</a:t>
            </a:r>
          </a:p>
          <a:p>
            <a:pPr marL="342900" lvl="0" indent="-342900" algn="just">
              <a:lnSpc>
                <a:spcPct val="107000"/>
              </a:lnSpc>
              <a:spcAft>
                <a:spcPts val="800"/>
              </a:spcAft>
              <a:buFont typeface="Calibri" panose="020F0502020204030204" pitchFamily="34" charset="0"/>
              <a:buChar char="-"/>
              <a:tabLst>
                <a:tab pos="828675" algn="l"/>
              </a:tabLs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tabLst>
                <a:tab pos="828675" algn="l"/>
              </a:tabLs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tabLst>
                <a:tab pos="828675" algn="l"/>
              </a:tabLs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tabLst>
                <a:tab pos="828675" algn="l"/>
              </a:tabLs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tabLst>
                <a:tab pos="828675" algn="l"/>
              </a:tabLs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tabLst>
                <a:tab pos="828675" algn="l"/>
              </a:tabLs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tabLst>
                <a:tab pos="828675" algn="l"/>
              </a:tabLs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tabLst>
                <a:tab pos="828675" algn="l"/>
              </a:tabLs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828675" algn="l"/>
              </a:tabLst>
            </a:pP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Bu kazançları yanında vergiye tabi başka gelir unsurları elde eden mükellefler, </a:t>
            </a:r>
            <a:r>
              <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işletme hesabı esasına göre defter tutan mükellefler için belirlenen asgari matrahları esas alacaklardır.</a:t>
            </a:r>
          </a:p>
          <a:p>
            <a:pPr marL="342900" lvl="0" indent="-342900" algn="just">
              <a:lnSpc>
                <a:spcPct val="107000"/>
              </a:lnSpc>
              <a:spcAft>
                <a:spcPts val="800"/>
              </a:spcAft>
              <a:buFont typeface="Calibri" panose="020F0502020204030204" pitchFamily="34" charset="0"/>
              <a:buChar char="-"/>
              <a:tabLst>
                <a:tab pos="828675" algn="l"/>
              </a:tabLs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lvl="0" algn="r">
              <a:lnSpc>
                <a:spcPct val="107000"/>
              </a:lnSpc>
              <a:spcAft>
                <a:spcPts val="800"/>
              </a:spcAft>
              <a:tabLst>
                <a:tab pos="828675"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18/40</a:t>
            </a:r>
          </a:p>
        </p:txBody>
      </p:sp>
      <p:graphicFrame>
        <p:nvGraphicFramePr>
          <p:cNvPr id="16" name="Tablo 15">
            <a:extLst>
              <a:ext uri="{FF2B5EF4-FFF2-40B4-BE49-F238E27FC236}">
                <a16:creationId xmlns:a16="http://schemas.microsoft.com/office/drawing/2014/main" id="{2133AC5D-0E08-1247-4284-910BC1B853C4}"/>
              </a:ext>
            </a:extLst>
          </p:cNvPr>
          <p:cNvGraphicFramePr>
            <a:graphicFrameLocks noGrp="1"/>
          </p:cNvGraphicFramePr>
          <p:nvPr>
            <p:extLst>
              <p:ext uri="{D42A27DB-BD31-4B8C-83A1-F6EECF244321}">
                <p14:modId xmlns:p14="http://schemas.microsoft.com/office/powerpoint/2010/main" val="3288959421"/>
              </p:ext>
            </p:extLst>
          </p:nvPr>
        </p:nvGraphicFramePr>
        <p:xfrm>
          <a:off x="449179" y="2133601"/>
          <a:ext cx="10956756" cy="2695072"/>
        </p:xfrm>
        <a:graphic>
          <a:graphicData uri="http://schemas.openxmlformats.org/drawingml/2006/table">
            <a:tbl>
              <a:tblPr firstRow="1" firstCol="1" bandRow="1"/>
              <a:tblGrid>
                <a:gridCol w="940962">
                  <a:extLst>
                    <a:ext uri="{9D8B030D-6E8A-4147-A177-3AD203B41FA5}">
                      <a16:colId xmlns:a16="http://schemas.microsoft.com/office/drawing/2014/main" val="1836079633"/>
                    </a:ext>
                  </a:extLst>
                </a:gridCol>
                <a:gridCol w="5007897">
                  <a:extLst>
                    <a:ext uri="{9D8B030D-6E8A-4147-A177-3AD203B41FA5}">
                      <a16:colId xmlns:a16="http://schemas.microsoft.com/office/drawing/2014/main" val="3415910154"/>
                    </a:ext>
                  </a:extLst>
                </a:gridCol>
                <a:gridCol w="5007897">
                  <a:extLst>
                    <a:ext uri="{9D8B030D-6E8A-4147-A177-3AD203B41FA5}">
                      <a16:colId xmlns:a16="http://schemas.microsoft.com/office/drawing/2014/main" val="173200330"/>
                    </a:ext>
                  </a:extLst>
                </a:gridCol>
              </a:tblGrid>
              <a:tr h="432714">
                <a:tc gridSpan="3">
                  <a:txBody>
                    <a:bodyPr/>
                    <a:lstStyle/>
                    <a:p>
                      <a:pPr algn="just">
                        <a:lnSpc>
                          <a:spcPct val="107000"/>
                        </a:lnSpc>
                        <a:spcAft>
                          <a:spcPts val="800"/>
                        </a:spcAft>
                      </a:pPr>
                      <a:r>
                        <a:rPr lang="tr-TR" sz="1800" b="1" kern="0" dirty="0">
                          <a:solidFill>
                            <a:srgbClr val="000000"/>
                          </a:solidFill>
                          <a:effectLst/>
                          <a:latin typeface="+mn-lt"/>
                          <a:ea typeface="Times New Roman" panose="02020603050405020304" pitchFamily="18" charset="0"/>
                          <a:cs typeface="Times New Roman" panose="02020603050405020304" pitchFamily="18" charset="0"/>
                        </a:rPr>
                        <a:t>ASGARİ ARTIRIM TUTARLARI (TL)</a:t>
                      </a:r>
                      <a:endParaRPr lang="tr-TR" sz="1800" b="1" kern="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340230847"/>
                  </a:ext>
                </a:extLst>
              </a:tr>
              <a:tr h="646388">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YIL</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BASİT USULDE VERGİLENDİRİLEN MÜKELLEFLER</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GAYRİMENKUL SERMAYE İRADI MÜKELLEFLERİ</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6561004"/>
                  </a:ext>
                </a:extLst>
              </a:tr>
              <a:tr h="323194">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2018</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                                                          9.400 </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0000"/>
                          </a:solidFill>
                          <a:effectLst/>
                          <a:latin typeface="+mn-lt"/>
                          <a:ea typeface="Times New Roman" panose="02020603050405020304" pitchFamily="18" charset="0"/>
                          <a:cs typeface="Times New Roman" panose="02020603050405020304" pitchFamily="18" charset="0"/>
                        </a:rPr>
                        <a:t>                                                        37.600 </a:t>
                      </a:r>
                      <a:endParaRPr lang="tr-TR" sz="1800" kern="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8503153"/>
                  </a:ext>
                </a:extLst>
              </a:tr>
              <a:tr h="323194">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2018</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                                                          9.960 </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                                                        39.800 </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502823"/>
                  </a:ext>
                </a:extLst>
              </a:tr>
              <a:tr h="323194">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2020</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                                                        10.580 </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                                                        42.320 </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8194238"/>
                  </a:ext>
                </a:extLst>
              </a:tr>
              <a:tr h="323194">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2021</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                                                                 -   </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                                                        44.960 </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4743710"/>
                  </a:ext>
                </a:extLst>
              </a:tr>
              <a:tr h="323194">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2022</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0000"/>
                          </a:solidFill>
                          <a:effectLst/>
                          <a:latin typeface="+mn-lt"/>
                          <a:ea typeface="Times New Roman" panose="02020603050405020304" pitchFamily="18" charset="0"/>
                          <a:cs typeface="Times New Roman" panose="02020603050405020304" pitchFamily="18" charset="0"/>
                        </a:rPr>
                        <a:t>                                                                 -   </a:t>
                      </a:r>
                      <a:endParaRPr lang="tr-TR" sz="1800" kern="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0000"/>
                          </a:solidFill>
                          <a:effectLst/>
                          <a:latin typeface="+mn-lt"/>
                          <a:ea typeface="Times New Roman" panose="02020603050405020304" pitchFamily="18" charset="0"/>
                          <a:cs typeface="Times New Roman" panose="02020603050405020304" pitchFamily="18" charset="0"/>
                        </a:rPr>
                        <a:t>                                                        80.000 </a:t>
                      </a:r>
                      <a:endParaRPr lang="tr-TR" sz="1800" kern="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9875140"/>
                  </a:ext>
                </a:extLst>
              </a:tr>
            </a:tbl>
          </a:graphicData>
        </a:graphic>
      </p:graphicFrame>
    </p:spTree>
    <p:extLst>
      <p:ext uri="{BB962C8B-B14F-4D97-AF65-F5344CB8AC3E}">
        <p14:creationId xmlns:p14="http://schemas.microsoft.com/office/powerpoint/2010/main" val="2967218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E5009D15-C438-B3D7-F20C-442DBE1C0DEC}"/>
              </a:ext>
            </a:extLst>
          </p:cNvPr>
          <p:cNvSpPr txBox="1"/>
          <p:nvPr/>
        </p:nvSpPr>
        <p:spPr>
          <a:xfrm>
            <a:off x="224589" y="320843"/>
            <a:ext cx="11758864" cy="6553654"/>
          </a:xfrm>
          <a:prstGeom prst="rect">
            <a:avLst/>
          </a:prstGeom>
          <a:noFill/>
        </p:spPr>
        <p:txBody>
          <a:bodyPr wrap="square">
            <a:spAutoFit/>
          </a:bodyPr>
          <a:lstStyle/>
          <a:p>
            <a:pPr algn="just">
              <a:lnSpc>
                <a:spcPct val="107000"/>
              </a:lnSpc>
              <a:spcAft>
                <a:spcPts val="800"/>
              </a:spcAft>
              <a:tabLst>
                <a:tab pos="828675" algn="l"/>
              </a:tabLs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GELİR VERGİSİ MATRAH ARTIRIMI</a:t>
            </a:r>
          </a:p>
          <a:p>
            <a:pPr algn="just">
              <a:lnSpc>
                <a:spcPct val="107000"/>
              </a:lnSpc>
              <a:spcAft>
                <a:spcPts val="800"/>
              </a:spcAft>
              <a:tabLst>
                <a:tab pos="828675" algn="l"/>
              </a:tabLs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Gelirleri;</a:t>
            </a:r>
          </a:p>
          <a:p>
            <a:pPr marL="342900" lvl="0" indent="-342900" algn="just">
              <a:lnSpc>
                <a:spcPct val="107000"/>
              </a:lnSpc>
              <a:buFont typeface="Calibri" panose="020F0502020204030204" pitchFamily="34" charset="0"/>
              <a:buChar char="-"/>
              <a:tabLst>
                <a:tab pos="828675" algn="l"/>
              </a:tabLs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Ücret,</a:t>
            </a:r>
          </a:p>
          <a:p>
            <a:pPr marL="342900" lvl="0" indent="-342900" algn="just">
              <a:lnSpc>
                <a:spcPct val="107000"/>
              </a:lnSpc>
              <a:buFont typeface="Calibri" panose="020F0502020204030204" pitchFamily="34" charset="0"/>
              <a:buChar char="-"/>
              <a:tabLst>
                <a:tab pos="828675" algn="l"/>
              </a:tabLs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Menkul Sermaye İradı,</a:t>
            </a:r>
          </a:p>
          <a:p>
            <a:pPr marL="342900" lvl="0" indent="-342900" algn="just">
              <a:lnSpc>
                <a:spcPct val="107000"/>
              </a:lnSpc>
              <a:spcAft>
                <a:spcPts val="800"/>
              </a:spcAft>
              <a:buFont typeface="Calibri" panose="020F0502020204030204" pitchFamily="34" charset="0"/>
              <a:buChar char="-"/>
              <a:tabLst>
                <a:tab pos="828675" algn="l"/>
              </a:tabLs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Diğer Kazanç ve İratlardan </a:t>
            </a:r>
          </a:p>
          <a:p>
            <a:pPr algn="just">
              <a:lnSpc>
                <a:spcPct val="107000"/>
              </a:lnSpc>
              <a:spcAft>
                <a:spcPts val="800"/>
              </a:spcAft>
              <a:tabLst>
                <a:tab pos="828675" algn="l"/>
              </a:tabLs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Oluşan gelir vergisi mükellefleri de matrah artırımı yapabileceklerdir.</a:t>
            </a:r>
          </a:p>
          <a:p>
            <a:pPr algn="just">
              <a:lnSpc>
                <a:spcPct val="107000"/>
              </a:lnSpc>
              <a:spcAft>
                <a:spcPts val="800"/>
              </a:spcAft>
              <a:tabLst>
                <a:tab pos="828675" algn="l"/>
              </a:tabLs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6" name="Tablo 5">
            <a:extLst>
              <a:ext uri="{FF2B5EF4-FFF2-40B4-BE49-F238E27FC236}">
                <a16:creationId xmlns:a16="http://schemas.microsoft.com/office/drawing/2014/main" id="{5651B31B-D0DF-D6CC-814D-1BD3B8C387F0}"/>
              </a:ext>
            </a:extLst>
          </p:cNvPr>
          <p:cNvGraphicFramePr>
            <a:graphicFrameLocks noGrp="1"/>
          </p:cNvGraphicFramePr>
          <p:nvPr>
            <p:extLst>
              <p:ext uri="{D42A27DB-BD31-4B8C-83A1-F6EECF244321}">
                <p14:modId xmlns:p14="http://schemas.microsoft.com/office/powerpoint/2010/main" val="1914046339"/>
              </p:ext>
            </p:extLst>
          </p:nvPr>
        </p:nvGraphicFramePr>
        <p:xfrm>
          <a:off x="352925" y="3030696"/>
          <a:ext cx="10523622" cy="3338020"/>
        </p:xfrm>
        <a:graphic>
          <a:graphicData uri="http://schemas.openxmlformats.org/drawingml/2006/table">
            <a:tbl>
              <a:tblPr firstRow="1" firstCol="1" bandRow="1"/>
              <a:tblGrid>
                <a:gridCol w="808117">
                  <a:extLst>
                    <a:ext uri="{9D8B030D-6E8A-4147-A177-3AD203B41FA5}">
                      <a16:colId xmlns:a16="http://schemas.microsoft.com/office/drawing/2014/main" val="2368487019"/>
                    </a:ext>
                  </a:extLst>
                </a:gridCol>
                <a:gridCol w="9715505">
                  <a:extLst>
                    <a:ext uri="{9D8B030D-6E8A-4147-A177-3AD203B41FA5}">
                      <a16:colId xmlns:a16="http://schemas.microsoft.com/office/drawing/2014/main" val="3232056233"/>
                    </a:ext>
                  </a:extLst>
                </a:gridCol>
              </a:tblGrid>
              <a:tr h="476860">
                <a:tc gridSpan="2">
                  <a:txBody>
                    <a:bodyPr/>
                    <a:lstStyle/>
                    <a:p>
                      <a:pPr algn="just">
                        <a:lnSpc>
                          <a:spcPct val="107000"/>
                        </a:lnSpc>
                        <a:spcAft>
                          <a:spcPts val="800"/>
                        </a:spcAft>
                      </a:pPr>
                      <a:r>
                        <a:rPr lang="tr-TR" sz="1800" b="1" kern="0" dirty="0">
                          <a:solidFill>
                            <a:srgbClr val="0070C0"/>
                          </a:solidFill>
                          <a:effectLst/>
                          <a:latin typeface="+mn-lt"/>
                          <a:ea typeface="Times New Roman" panose="02020603050405020304" pitchFamily="18" charset="0"/>
                          <a:cs typeface="Times New Roman" panose="02020603050405020304" pitchFamily="18" charset="0"/>
                        </a:rPr>
                        <a:t>ASGARİ ARTIRIM TUTARLARI (TL)</a:t>
                      </a:r>
                      <a:endParaRPr lang="tr-TR" sz="1800" b="1" kern="100" dirty="0">
                        <a:solidFill>
                          <a:srgbClr val="0070C0"/>
                        </a:solidFill>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942092067"/>
                  </a:ext>
                </a:extLst>
              </a:tr>
              <a:tr h="476860">
                <a:tc>
                  <a:txBody>
                    <a:bodyPr/>
                    <a:lstStyle/>
                    <a:p>
                      <a:pPr algn="just">
                        <a:lnSpc>
                          <a:spcPct val="107000"/>
                        </a:lnSpc>
                        <a:spcAft>
                          <a:spcPts val="800"/>
                        </a:spcAft>
                      </a:pPr>
                      <a:r>
                        <a:rPr lang="tr-TR" sz="1800" kern="0" dirty="0">
                          <a:solidFill>
                            <a:srgbClr val="0070C0"/>
                          </a:solidFill>
                          <a:effectLst/>
                          <a:latin typeface="+mn-lt"/>
                          <a:ea typeface="Times New Roman" panose="02020603050405020304" pitchFamily="18" charset="0"/>
                          <a:cs typeface="Times New Roman" panose="02020603050405020304" pitchFamily="18" charset="0"/>
                        </a:rPr>
                        <a:t>YIL</a:t>
                      </a:r>
                      <a:endParaRPr lang="tr-TR" sz="1800" kern="100" dirty="0">
                        <a:solidFill>
                          <a:srgbClr val="0070C0"/>
                        </a:solidFill>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0000"/>
                          </a:solidFill>
                          <a:effectLst/>
                          <a:latin typeface="+mn-lt"/>
                          <a:ea typeface="Times New Roman" panose="02020603050405020304" pitchFamily="18" charset="0"/>
                          <a:cs typeface="Times New Roman" panose="02020603050405020304" pitchFamily="18" charset="0"/>
                        </a:rPr>
                        <a:t> </a:t>
                      </a:r>
                      <a:r>
                        <a:rPr lang="tr-TR" sz="1800" kern="0" dirty="0">
                          <a:solidFill>
                            <a:srgbClr val="0070C0"/>
                          </a:solidFill>
                          <a:effectLst/>
                          <a:latin typeface="+mn-lt"/>
                          <a:ea typeface="Times New Roman" panose="02020603050405020304" pitchFamily="18" charset="0"/>
                          <a:cs typeface="Times New Roman" panose="02020603050405020304" pitchFamily="18" charset="0"/>
                        </a:rPr>
                        <a:t>ÜCRET, MSİ, DKİ (ASGARİ MATRAH TUTARI) </a:t>
                      </a:r>
                      <a:endParaRPr lang="tr-TR" sz="1800" kern="100" dirty="0">
                        <a:solidFill>
                          <a:srgbClr val="0070C0"/>
                        </a:solidFill>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8709774"/>
                  </a:ext>
                </a:extLst>
              </a:tr>
              <a:tr h="476860">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2018</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                                                      63.800 </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7385583"/>
                  </a:ext>
                </a:extLst>
              </a:tr>
              <a:tr h="476860">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2019</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0000"/>
                          </a:solidFill>
                          <a:effectLst/>
                          <a:latin typeface="+mn-lt"/>
                          <a:ea typeface="Times New Roman" panose="02020603050405020304" pitchFamily="18" charset="0"/>
                          <a:cs typeface="Times New Roman" panose="02020603050405020304" pitchFamily="18" charset="0"/>
                        </a:rPr>
                        <a:t>                                                      66.400 </a:t>
                      </a:r>
                      <a:endParaRPr lang="tr-TR" sz="1800" kern="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7048072"/>
                  </a:ext>
                </a:extLst>
              </a:tr>
              <a:tr h="476860">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2020</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                                                      70.500 </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0570036"/>
                  </a:ext>
                </a:extLst>
              </a:tr>
              <a:tr h="476860">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2021</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0000"/>
                          </a:solidFill>
                          <a:effectLst/>
                          <a:latin typeface="+mn-lt"/>
                          <a:ea typeface="Times New Roman" panose="02020603050405020304" pitchFamily="18" charset="0"/>
                          <a:cs typeface="Times New Roman" panose="02020603050405020304" pitchFamily="18" charset="0"/>
                        </a:rPr>
                        <a:t>                                                      75.000 </a:t>
                      </a:r>
                      <a:endParaRPr lang="tr-TR" sz="1800" kern="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472339"/>
                  </a:ext>
                </a:extLst>
              </a:tr>
              <a:tr h="476860">
                <a:tc>
                  <a:txBody>
                    <a:bodyPr/>
                    <a:lstStyle/>
                    <a:p>
                      <a:pPr algn="just">
                        <a:lnSpc>
                          <a:spcPct val="107000"/>
                        </a:lnSpc>
                        <a:spcAft>
                          <a:spcPts val="800"/>
                        </a:spcAft>
                      </a:pPr>
                      <a:r>
                        <a:rPr lang="tr-TR" sz="1800" kern="0">
                          <a:solidFill>
                            <a:srgbClr val="000000"/>
                          </a:solidFill>
                          <a:effectLst/>
                          <a:latin typeface="+mn-lt"/>
                          <a:ea typeface="Times New Roman" panose="02020603050405020304" pitchFamily="18" charset="0"/>
                          <a:cs typeface="Times New Roman" panose="02020603050405020304" pitchFamily="18" charset="0"/>
                        </a:rPr>
                        <a:t>2022</a:t>
                      </a:r>
                      <a:endParaRPr lang="tr-TR" sz="1800" kern="10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0000"/>
                          </a:solidFill>
                          <a:effectLst/>
                          <a:latin typeface="+mn-lt"/>
                          <a:ea typeface="Times New Roman" panose="02020603050405020304" pitchFamily="18" charset="0"/>
                          <a:cs typeface="Times New Roman" panose="02020603050405020304" pitchFamily="18" charset="0"/>
                        </a:rPr>
                        <a:t>                                                    105.000 </a:t>
                      </a:r>
                      <a:endParaRPr lang="tr-TR" sz="1800" kern="100" dirty="0">
                        <a:effectLst/>
                        <a:latin typeface="+mn-lt"/>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4254731"/>
                  </a:ext>
                </a:extLst>
              </a:tr>
            </a:tbl>
          </a:graphicData>
        </a:graphic>
      </p:graphicFrame>
    </p:spTree>
    <p:extLst>
      <p:ext uri="{BB962C8B-B14F-4D97-AF65-F5344CB8AC3E}">
        <p14:creationId xmlns:p14="http://schemas.microsoft.com/office/powerpoint/2010/main" val="836937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025A7B52-F8AE-39A8-B49B-ACE3375ED549}"/>
              </a:ext>
            </a:extLst>
          </p:cNvPr>
          <p:cNvSpPr txBox="1"/>
          <p:nvPr/>
        </p:nvSpPr>
        <p:spPr>
          <a:xfrm>
            <a:off x="886265" y="773723"/>
            <a:ext cx="10958732" cy="6004016"/>
          </a:xfrm>
          <a:prstGeom prst="rect">
            <a:avLst/>
          </a:prstGeom>
          <a:noFill/>
        </p:spPr>
        <p:txBody>
          <a:bodyPr wrap="square">
            <a:spAutoFit/>
          </a:bodyPr>
          <a:lstStyle/>
          <a:p>
            <a:pPr algn="just">
              <a:lnSpc>
                <a:spcPct val="107000"/>
              </a:lnSpc>
              <a:spcAft>
                <a:spcPts val="800"/>
              </a:spcAft>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MEVZUAT</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7440 Sayılı Bazı Alacakların Yeniden Yapılandırılması ile Bazı Kanunlarda Değişiklik Yapılmasına Dair </a:t>
            </a: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Kanun 12.03.2023</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tarihli Resmî Gazete’de yayımlanmıştır.</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1 Seri No.lu Bazı Alacakların Yeniden Yapılandırılmasına Dair 7440 Sayılı Kanun </a:t>
            </a: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Genel Tebliği 25.03.2023 </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tarihli Resmî Gazete’de yayımlanmıştır.</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2023/1 Seri No.lu Bazı Alacakların Yeniden Yapılandırılmasına Dair 7440 Sayılı Kanun </a:t>
            </a: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İç Genelgesi 27.03.2023 </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tarihinde yayımlanmıştır.</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AMAÇ</a:t>
            </a:r>
          </a:p>
          <a:p>
            <a:pPr marL="342900" lvl="0" indent="-342900" algn="just">
              <a:lnSpc>
                <a:spcPct val="107000"/>
              </a:lnSpc>
              <a:buFont typeface="Calibri" panose="020F0502020204030204" pitchFamily="34" charset="0"/>
              <a:buChar char="-"/>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Kamuya olan </a:t>
            </a: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borç yükünün azaltılarak taksitler halinde ödenmesine </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imkân verilmesi</a:t>
            </a:r>
          </a:p>
          <a:p>
            <a:pPr marL="342900" lvl="0" indent="-342900" algn="just">
              <a:lnSpc>
                <a:spcPct val="107000"/>
              </a:lnSpc>
              <a:buFont typeface="Calibri" panose="020F0502020204030204" pitchFamily="34" charset="0"/>
              <a:buChar char="-"/>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Vergi </a:t>
            </a: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ihtilaflarının sulh yoluyla </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sonlandırılması</a:t>
            </a:r>
          </a:p>
          <a:p>
            <a:pPr marL="342900" lvl="0" indent="-342900" algn="just">
              <a:lnSpc>
                <a:spcPct val="107000"/>
              </a:lnSpc>
              <a:buFont typeface="Calibri" panose="020F0502020204030204" pitchFamily="34" charset="0"/>
              <a:buChar char="-"/>
            </a:pP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Vergi incelemelerinde </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tespit edilen vergilerin </a:t>
            </a: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dava yoluna gidilmeksizin ödenmesi</a:t>
            </a:r>
          </a:p>
          <a:p>
            <a:pPr marL="342900" lvl="0" indent="-342900" algn="just">
              <a:lnSpc>
                <a:spcPct val="107000"/>
              </a:lnSpc>
              <a:buFont typeface="Calibri" panose="020F0502020204030204" pitchFamily="34" charset="0"/>
              <a:buChar char="-"/>
            </a:pP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Matrah ve vergi </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artırımı koşuluyla geçmiş yıllara ilişkin </a:t>
            </a: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vergi incelemesi yapılamaması</a:t>
            </a:r>
          </a:p>
          <a:p>
            <a:pPr marL="342900" lvl="0" indent="-342900" algn="just">
              <a:lnSpc>
                <a:spcPct val="107000"/>
              </a:lnSpc>
              <a:spcAft>
                <a:spcPts val="800"/>
              </a:spcAft>
              <a:buFont typeface="Calibri" panose="020F0502020204030204" pitchFamily="34" charset="0"/>
              <a:buChar char="-"/>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Stokların, kasa ve ortaklardan alacaklara ilişkin </a:t>
            </a: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işletme kayıtlarının düzeltilerek </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gerçek duruma uygun hale getirilmesi										</a:t>
            </a:r>
          </a:p>
          <a:p>
            <a:pPr lvl="5" algn="r">
              <a:lnSpc>
                <a:spcPct val="107000"/>
              </a:lnSpc>
              <a:spcAft>
                <a:spcPts val="800"/>
              </a:spcAft>
            </a:pPr>
            <a:r>
              <a:rPr lang="tr-TR" sz="1600" kern="100" dirty="0">
                <a:latin typeface="Calibri" panose="020F0502020204030204" pitchFamily="34" charset="0"/>
                <a:ea typeface="Calibri" panose="020F0502020204030204" pitchFamily="34" charset="0"/>
                <a:cs typeface="Times New Roman" panose="02020603050405020304" pitchFamily="18" charset="0"/>
              </a:rPr>
              <a:t>2/40</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51353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a:extLst>
              <a:ext uri="{FF2B5EF4-FFF2-40B4-BE49-F238E27FC236}">
                <a16:creationId xmlns:a16="http://schemas.microsoft.com/office/drawing/2014/main" id="{64840C83-C652-A08E-FE96-45AD7ACE0287}"/>
              </a:ext>
            </a:extLst>
          </p:cNvPr>
          <p:cNvGraphicFramePr>
            <a:graphicFrameLocks noGrp="1"/>
          </p:cNvGraphicFramePr>
          <p:nvPr>
            <p:extLst>
              <p:ext uri="{D42A27DB-BD31-4B8C-83A1-F6EECF244321}">
                <p14:modId xmlns:p14="http://schemas.microsoft.com/office/powerpoint/2010/main" val="3756125250"/>
              </p:ext>
            </p:extLst>
          </p:nvPr>
        </p:nvGraphicFramePr>
        <p:xfrm>
          <a:off x="417094" y="449179"/>
          <a:ext cx="10796336" cy="6112043"/>
        </p:xfrm>
        <a:graphic>
          <a:graphicData uri="http://schemas.openxmlformats.org/drawingml/2006/table">
            <a:tbl>
              <a:tblPr/>
              <a:tblGrid>
                <a:gridCol w="1912692">
                  <a:extLst>
                    <a:ext uri="{9D8B030D-6E8A-4147-A177-3AD203B41FA5}">
                      <a16:colId xmlns:a16="http://schemas.microsoft.com/office/drawing/2014/main" val="1682059126"/>
                    </a:ext>
                  </a:extLst>
                </a:gridCol>
                <a:gridCol w="1543979">
                  <a:extLst>
                    <a:ext uri="{9D8B030D-6E8A-4147-A177-3AD203B41FA5}">
                      <a16:colId xmlns:a16="http://schemas.microsoft.com/office/drawing/2014/main" val="3028719490"/>
                    </a:ext>
                  </a:extLst>
                </a:gridCol>
                <a:gridCol w="1912692">
                  <a:extLst>
                    <a:ext uri="{9D8B030D-6E8A-4147-A177-3AD203B41FA5}">
                      <a16:colId xmlns:a16="http://schemas.microsoft.com/office/drawing/2014/main" val="2611113155"/>
                    </a:ext>
                  </a:extLst>
                </a:gridCol>
                <a:gridCol w="1613114">
                  <a:extLst>
                    <a:ext uri="{9D8B030D-6E8A-4147-A177-3AD203B41FA5}">
                      <a16:colId xmlns:a16="http://schemas.microsoft.com/office/drawing/2014/main" val="2993113209"/>
                    </a:ext>
                  </a:extLst>
                </a:gridCol>
                <a:gridCol w="1912692">
                  <a:extLst>
                    <a:ext uri="{9D8B030D-6E8A-4147-A177-3AD203B41FA5}">
                      <a16:colId xmlns:a16="http://schemas.microsoft.com/office/drawing/2014/main" val="925288491"/>
                    </a:ext>
                  </a:extLst>
                </a:gridCol>
                <a:gridCol w="1901167">
                  <a:extLst>
                    <a:ext uri="{9D8B030D-6E8A-4147-A177-3AD203B41FA5}">
                      <a16:colId xmlns:a16="http://schemas.microsoft.com/office/drawing/2014/main" val="3082966618"/>
                    </a:ext>
                  </a:extLst>
                </a:gridCol>
              </a:tblGrid>
              <a:tr h="527153">
                <a:tc gridSpan="6">
                  <a:txBody>
                    <a:bodyPr/>
                    <a:lstStyle/>
                    <a:p>
                      <a:pPr algn="ctr" fontAlgn="ctr"/>
                      <a:r>
                        <a:rPr lang="tr-TR" sz="2000" b="1" i="0" u="none" strike="noStrike" dirty="0">
                          <a:solidFill>
                            <a:srgbClr val="000000"/>
                          </a:solidFill>
                          <a:effectLst/>
                          <a:latin typeface="+mn-lt"/>
                        </a:rPr>
                        <a:t>KURUMLAR VERGİSİ MÜKELLEFLERİNDE MATRAH ARTIRIMI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75253848"/>
                  </a:ext>
                </a:extLst>
              </a:tr>
              <a:tr h="527153">
                <a:tc gridSpan="6">
                  <a:txBody>
                    <a:bodyPr/>
                    <a:lstStyle/>
                    <a:p>
                      <a:pPr algn="ctr" fontAlgn="ctr"/>
                      <a:r>
                        <a:rPr lang="tr-TR" sz="1600" b="1" i="0" u="none" strike="noStrike" dirty="0">
                          <a:solidFill>
                            <a:srgbClr val="0070C0"/>
                          </a:solidFill>
                          <a:effectLst/>
                          <a:latin typeface="+mn-lt"/>
                        </a:rPr>
                        <a:t>KURUMLAR VERGİSİ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514349814"/>
                  </a:ext>
                </a:extLst>
              </a:tr>
              <a:tr h="527153">
                <a:tc rowSpan="2">
                  <a:txBody>
                    <a:bodyPr/>
                    <a:lstStyle/>
                    <a:p>
                      <a:pPr algn="ctr" fontAlgn="ctr"/>
                      <a:r>
                        <a:rPr lang="tr-TR" sz="1600" b="1" i="0" u="none" strike="noStrike">
                          <a:solidFill>
                            <a:srgbClr val="000000"/>
                          </a:solidFill>
                          <a:effectLst/>
                          <a:latin typeface="+mn-lt"/>
                        </a:rPr>
                        <a:t>YIL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tr-TR" sz="1600" b="1" i="0" u="none" strike="noStrike">
                          <a:solidFill>
                            <a:srgbClr val="FF0000"/>
                          </a:solidFill>
                          <a:effectLst/>
                          <a:latin typeface="+mn-lt"/>
                        </a:rPr>
                        <a:t>ARTIRIM ORANLARI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tr-TR" sz="1600" b="1" i="0" u="none" strike="noStrike" dirty="0">
                          <a:solidFill>
                            <a:srgbClr val="0070C0"/>
                          </a:solidFill>
                          <a:effectLst/>
                          <a:latin typeface="+mn-lt"/>
                        </a:rPr>
                        <a:t>ASGARİ ARTIRIM TUTARI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tr-TR" sz="1600" b="1" i="0" u="none" strike="noStrike">
                          <a:solidFill>
                            <a:srgbClr val="FF0000"/>
                          </a:solidFill>
                          <a:effectLst/>
                          <a:latin typeface="+mn-lt"/>
                        </a:rPr>
                        <a:t>VERGİ ORANI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tr-TR" sz="1600" b="1" i="0" u="none" strike="noStrike">
                          <a:solidFill>
                            <a:srgbClr val="000000"/>
                          </a:solidFill>
                          <a:effectLst/>
                          <a:latin typeface="+mn-lt"/>
                        </a:rPr>
                        <a:t>ÖDENECEK ASGARİ VERGİ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3908647731"/>
                  </a:ext>
                </a:extLst>
              </a:tr>
              <a:tr h="527153">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1600" b="1" i="0" u="none" strike="noStrike">
                          <a:solidFill>
                            <a:srgbClr val="000000"/>
                          </a:solidFill>
                          <a:effectLst/>
                          <a:latin typeface="+mn-lt"/>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1" i="0" u="none" strike="noStrike">
                          <a:solidFill>
                            <a:srgbClr val="000000"/>
                          </a:solidFill>
                          <a:effectLst/>
                          <a:latin typeface="+mn-lt"/>
                        </a:rPr>
                        <a:t>20%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3558036"/>
                  </a:ext>
                </a:extLst>
              </a:tr>
              <a:tr h="654548">
                <a:tc>
                  <a:txBody>
                    <a:bodyPr/>
                    <a:lstStyle/>
                    <a:p>
                      <a:pPr algn="ctr" fontAlgn="ctr"/>
                      <a:r>
                        <a:rPr lang="tr-TR" sz="1600" b="0" i="0" u="none" strike="noStrike">
                          <a:solidFill>
                            <a:srgbClr val="000000"/>
                          </a:solidFill>
                          <a:effectLst/>
                          <a:latin typeface="+mn-lt"/>
                        </a:rPr>
                        <a:t>2018</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0" i="0" u="none" strike="noStrike">
                          <a:solidFill>
                            <a:srgbClr val="FF0000"/>
                          </a:solidFill>
                          <a:effectLst/>
                          <a:latin typeface="+mn-lt"/>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dirty="0">
                          <a:solidFill>
                            <a:srgbClr val="0070C0"/>
                          </a:solidFill>
                          <a:effectLst/>
                          <a:latin typeface="+mn-lt"/>
                        </a:rPr>
                        <a:t>                   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tr-TR" sz="1600" b="0" i="0" u="none" strike="noStrike">
                          <a:solidFill>
                            <a:srgbClr val="FF0000"/>
                          </a:solidFill>
                          <a:effectLst/>
                          <a:latin typeface="+mn-lt"/>
                        </a:rPr>
                        <a:t>15 - 20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1" i="0" u="none" strike="noStrike" dirty="0">
                          <a:solidFill>
                            <a:srgbClr val="0070C0"/>
                          </a:solidFill>
                          <a:effectLst/>
                          <a:latin typeface="+mn-lt"/>
                        </a:rPr>
                        <a:t>                     30.000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1" i="0" u="none" strike="noStrike" dirty="0">
                          <a:solidFill>
                            <a:srgbClr val="000000"/>
                          </a:solidFill>
                          <a:effectLst/>
                          <a:latin typeface="+mn-lt"/>
                        </a:rPr>
                        <a:t>                     40.000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6430951"/>
                  </a:ext>
                </a:extLst>
              </a:tr>
              <a:tr h="654548">
                <a:tc>
                  <a:txBody>
                    <a:bodyPr/>
                    <a:lstStyle/>
                    <a:p>
                      <a:pPr algn="ctr" fontAlgn="ctr"/>
                      <a:r>
                        <a:rPr lang="tr-TR" sz="1600" b="0" i="0" u="none" strike="noStrike">
                          <a:solidFill>
                            <a:srgbClr val="000000"/>
                          </a:solidFill>
                          <a:effectLst/>
                          <a:latin typeface="+mn-lt"/>
                        </a:rPr>
                        <a:t>2019</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0" i="0" u="none" strike="noStrike">
                          <a:solidFill>
                            <a:srgbClr val="FF0000"/>
                          </a:solidFill>
                          <a:effectLst/>
                          <a:latin typeface="+mn-lt"/>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dirty="0">
                          <a:solidFill>
                            <a:srgbClr val="0070C0"/>
                          </a:solidFill>
                          <a:effectLst/>
                          <a:latin typeface="+mn-lt"/>
                        </a:rPr>
                        <a:t>                   215.000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ctr" fontAlgn="ctr"/>
                      <a:r>
                        <a:rPr lang="tr-TR" sz="1600" b="1" i="0" u="none" strike="noStrike" dirty="0">
                          <a:solidFill>
                            <a:srgbClr val="0070C0"/>
                          </a:solidFill>
                          <a:effectLst/>
                          <a:latin typeface="+mn-lt"/>
                        </a:rPr>
                        <a:t>                     32.250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1" i="0" u="none" strike="noStrike" dirty="0">
                          <a:solidFill>
                            <a:srgbClr val="000000"/>
                          </a:solidFill>
                          <a:effectLst/>
                          <a:latin typeface="+mn-lt"/>
                        </a:rPr>
                        <a:t>                     43.000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3037051"/>
                  </a:ext>
                </a:extLst>
              </a:tr>
              <a:tr h="654548">
                <a:tc>
                  <a:txBody>
                    <a:bodyPr/>
                    <a:lstStyle/>
                    <a:p>
                      <a:pPr algn="ctr" fontAlgn="ctr"/>
                      <a:r>
                        <a:rPr lang="tr-TR" sz="1600" b="0" i="0" u="none" strike="noStrike">
                          <a:solidFill>
                            <a:srgbClr val="000000"/>
                          </a:solidFill>
                          <a:effectLst/>
                          <a:latin typeface="+mn-lt"/>
                        </a:rPr>
                        <a:t>2020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0" i="0" u="none" strike="noStrike">
                          <a:solidFill>
                            <a:srgbClr val="FF0000"/>
                          </a:solidFill>
                          <a:effectLst/>
                          <a:latin typeface="+mn-lt"/>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dirty="0">
                          <a:solidFill>
                            <a:srgbClr val="0070C0"/>
                          </a:solidFill>
                          <a:effectLst/>
                          <a:latin typeface="+mn-lt"/>
                        </a:rPr>
                        <a:t>                   230.000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ctr" fontAlgn="ctr"/>
                      <a:r>
                        <a:rPr lang="tr-TR" sz="1600" b="1" i="0" u="none" strike="noStrike" dirty="0">
                          <a:solidFill>
                            <a:srgbClr val="0070C0"/>
                          </a:solidFill>
                          <a:effectLst/>
                          <a:latin typeface="+mn-lt"/>
                        </a:rPr>
                        <a:t>                     34.500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1" i="0" u="none" strike="noStrike" dirty="0">
                          <a:solidFill>
                            <a:srgbClr val="000000"/>
                          </a:solidFill>
                          <a:effectLst/>
                          <a:latin typeface="+mn-lt"/>
                        </a:rPr>
                        <a:t>                     46.000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9225820"/>
                  </a:ext>
                </a:extLst>
              </a:tr>
              <a:tr h="654548">
                <a:tc>
                  <a:txBody>
                    <a:bodyPr/>
                    <a:lstStyle/>
                    <a:p>
                      <a:pPr algn="ctr" fontAlgn="ctr"/>
                      <a:r>
                        <a:rPr lang="tr-TR" sz="1600" b="0" i="0" u="none" strike="noStrike">
                          <a:solidFill>
                            <a:srgbClr val="000000"/>
                          </a:solidFill>
                          <a:effectLst/>
                          <a:latin typeface="+mn-lt"/>
                        </a:rPr>
                        <a:t>2021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0" i="0" u="none" strike="noStrike">
                          <a:solidFill>
                            <a:srgbClr val="FF0000"/>
                          </a:solidFill>
                          <a:effectLst/>
                          <a:latin typeface="+mn-lt"/>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dirty="0">
                          <a:solidFill>
                            <a:srgbClr val="0070C0"/>
                          </a:solidFill>
                          <a:effectLst/>
                          <a:latin typeface="+mn-lt"/>
                        </a:rPr>
                        <a:t>                   260.000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ctr" fontAlgn="ctr"/>
                      <a:r>
                        <a:rPr lang="tr-TR" sz="1600" b="1" i="0" u="none" strike="noStrike" dirty="0">
                          <a:solidFill>
                            <a:srgbClr val="0070C0"/>
                          </a:solidFill>
                          <a:effectLst/>
                          <a:latin typeface="+mn-lt"/>
                        </a:rPr>
                        <a:t>                     39.000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1" i="0" u="none" strike="noStrike" dirty="0">
                          <a:solidFill>
                            <a:srgbClr val="000000"/>
                          </a:solidFill>
                          <a:effectLst/>
                          <a:latin typeface="+mn-lt"/>
                        </a:rPr>
                        <a:t>                     52.000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9137958"/>
                  </a:ext>
                </a:extLst>
              </a:tr>
              <a:tr h="654548">
                <a:tc>
                  <a:txBody>
                    <a:bodyPr/>
                    <a:lstStyle/>
                    <a:p>
                      <a:pPr algn="ctr" fontAlgn="ctr"/>
                      <a:r>
                        <a:rPr lang="tr-TR" sz="1600" b="0" i="0" u="none" strike="noStrike">
                          <a:solidFill>
                            <a:srgbClr val="000000"/>
                          </a:solidFill>
                          <a:effectLst/>
                          <a:latin typeface="+mn-lt"/>
                        </a:rPr>
                        <a:t>2022</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600" b="0" i="0" u="none" strike="noStrike">
                          <a:solidFill>
                            <a:srgbClr val="FF0000"/>
                          </a:solidFill>
                          <a:effectLst/>
                          <a:latin typeface="+mn-lt"/>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0" i="0" u="none" strike="noStrike" dirty="0">
                          <a:solidFill>
                            <a:srgbClr val="0070C0"/>
                          </a:solidFill>
                          <a:effectLst/>
                          <a:latin typeface="+mn-lt"/>
                        </a:rPr>
                        <a:t>                   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ctr" fontAlgn="ctr"/>
                      <a:r>
                        <a:rPr lang="tr-TR" sz="1600" b="1" i="0" u="none" strike="noStrike" dirty="0">
                          <a:solidFill>
                            <a:srgbClr val="0070C0"/>
                          </a:solidFill>
                          <a:effectLst/>
                          <a:latin typeface="+mn-lt"/>
                        </a:rPr>
                        <a:t>                     75.000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600" b="1" i="0" u="none" strike="noStrike" dirty="0">
                          <a:solidFill>
                            <a:srgbClr val="000000"/>
                          </a:solidFill>
                          <a:effectLst/>
                          <a:latin typeface="+mn-lt"/>
                        </a:rPr>
                        <a:t>                   100.000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7251775"/>
                  </a:ext>
                </a:extLst>
              </a:tr>
              <a:tr h="730691">
                <a:tc gridSpan="6">
                  <a:txBody>
                    <a:bodyPr/>
                    <a:lstStyle/>
                    <a:p>
                      <a:pPr algn="l" fontAlgn="t"/>
                      <a:r>
                        <a:rPr lang="tr-TR" sz="1600" b="0" i="0" u="none" strike="noStrike" dirty="0">
                          <a:solidFill>
                            <a:srgbClr val="FF0000"/>
                          </a:solidFill>
                          <a:effectLst/>
                          <a:latin typeface="+mn-lt"/>
                        </a:rPr>
                        <a:t>Matrah artırımında bulunulan yıla ait vergilerini zamanında ödemiş </a:t>
                      </a:r>
                      <a:r>
                        <a:rPr lang="tr-TR" sz="1600" b="1" i="0" u="none" strike="noStrike" dirty="0">
                          <a:solidFill>
                            <a:srgbClr val="FF0000"/>
                          </a:solidFill>
                          <a:effectLst/>
                          <a:latin typeface="+mn-lt"/>
                        </a:rPr>
                        <a:t>uyumlu mükellefler</a:t>
                      </a:r>
                      <a:r>
                        <a:rPr lang="tr-TR" sz="1600" b="0" i="0" u="none" strike="noStrike" dirty="0">
                          <a:solidFill>
                            <a:srgbClr val="FF0000"/>
                          </a:solidFill>
                          <a:effectLst/>
                          <a:latin typeface="+mn-lt"/>
                        </a:rPr>
                        <a:t> için vergi oranı </a:t>
                      </a:r>
                      <a:r>
                        <a:rPr lang="tr-TR" sz="1600" b="1" i="0" u="none" strike="noStrike" dirty="0">
                          <a:solidFill>
                            <a:srgbClr val="FF0000"/>
                          </a:solidFill>
                          <a:effectLst/>
                          <a:latin typeface="+mn-lt"/>
                        </a:rPr>
                        <a:t>% 15 </a:t>
                      </a:r>
                      <a:r>
                        <a:rPr lang="tr-TR" sz="1600" b="0" i="0" u="none" strike="noStrike" dirty="0">
                          <a:solidFill>
                            <a:srgbClr val="FF0000"/>
                          </a:solidFill>
                          <a:effectLst/>
                          <a:latin typeface="+mn-lt"/>
                        </a:rPr>
                        <a:t>olacaktır. </a:t>
                      </a:r>
                      <a:r>
                        <a:rPr lang="tr-TR" sz="1600" b="1" i="0" u="none" strike="noStrike" dirty="0">
                          <a:solidFill>
                            <a:srgbClr val="FF0000"/>
                          </a:solidFill>
                          <a:effectLst/>
                          <a:latin typeface="+mn-lt"/>
                        </a:rPr>
                        <a:t>Peşin ödeme</a:t>
                      </a:r>
                      <a:r>
                        <a:rPr lang="tr-TR" sz="1600" b="0" i="0" u="none" strike="noStrike" dirty="0">
                          <a:solidFill>
                            <a:srgbClr val="FF0000"/>
                          </a:solidFill>
                          <a:effectLst/>
                          <a:latin typeface="+mn-lt"/>
                        </a:rPr>
                        <a:t> halinde ödenecek vergide ayrıca </a:t>
                      </a:r>
                      <a:r>
                        <a:rPr lang="tr-TR" sz="1600" b="1" i="0" u="none" strike="noStrike" dirty="0">
                          <a:solidFill>
                            <a:srgbClr val="FF0000"/>
                          </a:solidFill>
                          <a:effectLst/>
                          <a:latin typeface="+mn-lt"/>
                        </a:rPr>
                        <a:t>% 10 indirim</a:t>
                      </a:r>
                      <a:r>
                        <a:rPr lang="tr-TR" sz="1600" b="0" i="0" u="none" strike="noStrike" dirty="0">
                          <a:solidFill>
                            <a:srgbClr val="FF0000"/>
                          </a:solidFill>
                          <a:effectLst/>
                          <a:latin typeface="+mn-lt"/>
                        </a:rPr>
                        <a:t> yapılacaktır.</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986595193"/>
                  </a:ext>
                </a:extLst>
              </a:tr>
            </a:tbl>
          </a:graphicData>
        </a:graphic>
      </p:graphicFrame>
    </p:spTree>
    <p:extLst>
      <p:ext uri="{BB962C8B-B14F-4D97-AF65-F5344CB8AC3E}">
        <p14:creationId xmlns:p14="http://schemas.microsoft.com/office/powerpoint/2010/main" val="2946281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AFD69796-A997-AA14-83D6-E335B5DAE3F4}"/>
              </a:ext>
            </a:extLst>
          </p:cNvPr>
          <p:cNvSpPr txBox="1"/>
          <p:nvPr/>
        </p:nvSpPr>
        <p:spPr>
          <a:xfrm>
            <a:off x="240631" y="304800"/>
            <a:ext cx="11774159" cy="6391558"/>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GELİR VE KURUMLAR VERGİSİ MATRAH ARTIRIMINA İLİŞKİN ORTAK HÜKÜMLER</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Artırımda bulunulan yıllara ait zararların % 50’si, 2022 yılı ve izleyen yıllar karlarından mahsup edilebilecek. Kalan % 50’si mahsup edilemeyecek.</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2022 yılına ilişkin artırımda bulunulması halinde bu yıla ilişkin zararların tamamı 2023 yılı ve izleyen yıllar karlarından mahsup edilemeyecek.</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Yılın belli bir kısmında faaliyette bulunmuş mükellefler,</a:t>
            </a:r>
          </a:p>
          <a:p>
            <a:pPr marL="342900" lvl="0" indent="-342900" algn="just">
              <a:lnSpc>
                <a:spcPct val="107000"/>
              </a:lnSpc>
              <a:spcAft>
                <a:spcPts val="800"/>
              </a:spcAft>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Daha önce mükellefiyet tesis ettirmemiş kişiler,</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Matrah artırımında bulunabilecek.  </a:t>
            </a: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GELİR (STOPAJ) VE KURUMLAR (STOPAJ) VERGİSİ ARTIRIMI</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Yaptıkları ödemeler üzerinden stopaj yapmak durumunda olan mükellefler,</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2018 ila 2022 yılları arasında;</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Ücret ödemeleri,</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Serbest meslek ödemeleri,</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Kâr payı stopajı ödemeleri,</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Yıllara sâri inşaat ve onarım işlerine ilişkin ödemeler,</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Kira ödemeleri</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Çiftçilere yaptıkları ödemeler,</a:t>
            </a:r>
          </a:p>
          <a:p>
            <a:pPr marL="342900" lvl="0" indent="-342900" algn="just">
              <a:lnSpc>
                <a:spcPct val="107000"/>
              </a:lnSpc>
              <a:spcAft>
                <a:spcPts val="800"/>
              </a:spcAft>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Vergiden muaf esnafa yaptıkları ödemeler</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Üzerinden, beyan ettikleri stopajları da artırabileceklerdir. 	</a:t>
            </a: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21/40</a:t>
            </a:r>
          </a:p>
        </p:txBody>
      </p:sp>
    </p:spTree>
    <p:extLst>
      <p:ext uri="{BB962C8B-B14F-4D97-AF65-F5344CB8AC3E}">
        <p14:creationId xmlns:p14="http://schemas.microsoft.com/office/powerpoint/2010/main" val="927849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017DDD6B-DBE0-7934-E729-980DA7AF1F4D}"/>
              </a:ext>
            </a:extLst>
          </p:cNvPr>
          <p:cNvSpPr txBox="1"/>
          <p:nvPr/>
        </p:nvSpPr>
        <p:spPr>
          <a:xfrm>
            <a:off x="465220" y="449178"/>
            <a:ext cx="11528305" cy="6256008"/>
          </a:xfrm>
          <a:prstGeom prst="rect">
            <a:avLst/>
          </a:prstGeom>
          <a:noFill/>
        </p:spPr>
        <p:txBody>
          <a:bodyPr wrap="square">
            <a:spAutoFit/>
          </a:bodyPr>
          <a:lstStyle/>
          <a:p>
            <a:pPr marL="228600" algn="just">
              <a:lnSpc>
                <a:spcPct val="115000"/>
              </a:lnSpc>
            </a:pPr>
            <a:r>
              <a:rPr lang="tr-TR" sz="2000" b="1" kern="100" dirty="0">
                <a:effectLst/>
                <a:ea typeface="Calibri" panose="020F0502020204030204" pitchFamily="34" charset="0"/>
                <a:cs typeface="Times New Roman" panose="02020603050405020304" pitchFamily="18" charset="0"/>
              </a:rPr>
              <a:t>2022 YILI İÇİN GELİR VEYA KURUMLAR VERGİSİ MATRAH ARTIRIMI </a:t>
            </a:r>
          </a:p>
          <a:p>
            <a:pPr marL="228600" algn="just">
              <a:lnSpc>
                <a:spcPct val="115000"/>
              </a:lnSpc>
            </a:pPr>
            <a:r>
              <a:rPr lang="tr-TR" kern="100" dirty="0">
                <a:solidFill>
                  <a:srgbClr val="FF0000"/>
                </a:solidFill>
                <a:effectLst/>
                <a:ea typeface="Calibri" panose="020F0502020204030204" pitchFamily="34" charset="0"/>
                <a:cs typeface="Times New Roman" panose="02020603050405020304" pitchFamily="18" charset="0"/>
              </a:rPr>
              <a:t> </a:t>
            </a:r>
            <a:endParaRPr lang="tr-TR" kern="100" dirty="0">
              <a:effectLst/>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tr-TR" kern="100" dirty="0">
                <a:effectLst/>
                <a:ea typeface="Calibri" panose="020F0502020204030204" pitchFamily="34" charset="0"/>
                <a:cs typeface="Times New Roman" panose="02020603050405020304" pitchFamily="18" charset="0"/>
              </a:rPr>
              <a:t>Matrah artırımında bulunulacaksa ilk önce 2022 takvim yılına yönelik gelir veya kurumlar vergisi beyannamesi verilmelidir.</a:t>
            </a:r>
          </a:p>
          <a:p>
            <a:pPr marL="342900" lvl="0" indent="-342900" algn="just">
              <a:lnSpc>
                <a:spcPct val="107000"/>
              </a:lnSpc>
              <a:buFont typeface="Calibri" panose="020F0502020204030204" pitchFamily="34" charset="0"/>
              <a:buChar char="-"/>
            </a:pPr>
            <a:r>
              <a:rPr lang="tr-TR" kern="100" dirty="0">
                <a:solidFill>
                  <a:srgbClr val="0070C0"/>
                </a:solidFill>
                <a:effectLst/>
                <a:ea typeface="Calibri" panose="020F0502020204030204" pitchFamily="34" charset="0"/>
                <a:cs typeface="Times New Roman" panose="02020603050405020304" pitchFamily="18" charset="0"/>
              </a:rPr>
              <a:t>Defter ve belgelere göre belirlenen 2022 yılı beyan edilen gelir / kurum kazancından hareketle dönem matrahı hesaplanır.</a:t>
            </a:r>
          </a:p>
          <a:p>
            <a:pPr marL="342900" lvl="0" indent="-342900" algn="just">
              <a:lnSpc>
                <a:spcPct val="107000"/>
              </a:lnSpc>
              <a:buFont typeface="Calibri" panose="020F0502020204030204" pitchFamily="34" charset="0"/>
              <a:buChar char="-"/>
            </a:pPr>
            <a:r>
              <a:rPr lang="tr-TR" kern="100" dirty="0">
                <a:effectLst/>
                <a:ea typeface="Calibri" panose="020F0502020204030204" pitchFamily="34" charset="0"/>
                <a:cs typeface="Times New Roman" panose="02020603050405020304" pitchFamily="18" charset="0"/>
              </a:rPr>
              <a:t>2021 yılı matrahı %122,93 artırılarak bir tutar belirlenecek.</a:t>
            </a:r>
          </a:p>
          <a:p>
            <a:pPr marL="342900" lvl="0" indent="-342900" algn="just">
              <a:lnSpc>
                <a:spcPct val="107000"/>
              </a:lnSpc>
              <a:buFont typeface="Calibri" panose="020F0502020204030204" pitchFamily="34" charset="0"/>
              <a:buChar char="-"/>
            </a:pPr>
            <a:r>
              <a:rPr lang="tr-TR" kern="100" dirty="0">
                <a:solidFill>
                  <a:srgbClr val="0070C0"/>
                </a:solidFill>
                <a:effectLst/>
                <a:ea typeface="Calibri" panose="020F0502020204030204" pitchFamily="34" charset="0"/>
                <a:cs typeface="Times New Roman" panose="02020603050405020304" pitchFamily="18" charset="0"/>
              </a:rPr>
              <a:t>2022 yılı 3ncü geçici vergi matrahı %40 artırılarak ikinci bir tutar daha belirlenecek. (3ncü geçici vergi beyannamesi verilmediği durumlarda 2nci geçici vergi matrahı %100 artırılacak, 2nci geçici vergi beyannamesi de verilmediği durumlarda 1nci geçici vergi matrahı %300 artırılacak)</a:t>
            </a:r>
          </a:p>
          <a:p>
            <a:pPr marL="342900" lvl="0" indent="-342900" algn="just">
              <a:lnSpc>
                <a:spcPct val="107000"/>
              </a:lnSpc>
              <a:buFont typeface="Calibri" panose="020F0502020204030204" pitchFamily="34" charset="0"/>
              <a:buChar char="-"/>
            </a:pPr>
            <a:r>
              <a:rPr lang="tr-TR" b="1" kern="100" dirty="0">
                <a:effectLst/>
                <a:ea typeface="Calibri" panose="020F0502020204030204" pitchFamily="34" charset="0"/>
                <a:cs typeface="Times New Roman" panose="02020603050405020304" pitchFamily="18" charset="0"/>
              </a:rPr>
              <a:t>2022 yılı beyan edilen matrah tutarı ile artırılmış tutarların her ikisinden de yüksekse bu matrah üzerinden %25 artırımda bulunulacak (asgari tutar da dikkate alınarak)</a:t>
            </a:r>
            <a:endParaRPr lang="tr-TR" kern="100" dirty="0">
              <a:effectLst/>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tr-TR" b="1" kern="100" dirty="0">
                <a:solidFill>
                  <a:srgbClr val="0070C0"/>
                </a:solidFill>
                <a:effectLst/>
                <a:ea typeface="Calibri" panose="020F0502020204030204" pitchFamily="34" charset="0"/>
                <a:cs typeface="Times New Roman" panose="02020603050405020304" pitchFamily="18" charset="0"/>
              </a:rPr>
              <a:t>Artırılmış tutarlardan birisi veya ikisi 2022 yılı beyan edilen matrahtan yüksekse en yüksek tutar dikkate alınacak ve aradaki fark beyannamede </a:t>
            </a:r>
            <a:r>
              <a:rPr lang="tr-TR" b="1" kern="100" dirty="0">
                <a:solidFill>
                  <a:srgbClr val="FF0000"/>
                </a:solidFill>
                <a:effectLst/>
                <a:ea typeface="Calibri" panose="020F0502020204030204" pitchFamily="34" charset="0"/>
                <a:cs typeface="Times New Roman" panose="02020603050405020304" pitchFamily="18" charset="0"/>
              </a:rPr>
              <a:t>“7440 sayılı kanun kapsamında artırılan matrah” </a:t>
            </a:r>
            <a:r>
              <a:rPr lang="tr-TR" b="1" kern="100" dirty="0">
                <a:solidFill>
                  <a:srgbClr val="0070C0"/>
                </a:solidFill>
                <a:effectLst/>
                <a:ea typeface="Calibri" panose="020F0502020204030204" pitchFamily="34" charset="0"/>
                <a:cs typeface="Times New Roman" panose="02020603050405020304" pitchFamily="18" charset="0"/>
              </a:rPr>
              <a:t>satırına yazılarak gelir vergisi ya da kurumlar vergisine tabi tutulacak.</a:t>
            </a:r>
            <a:endParaRPr lang="tr-TR" kern="100" dirty="0">
              <a:solidFill>
                <a:srgbClr val="0070C0"/>
              </a:solidFill>
              <a:effectLst/>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tr-TR" u="sng" kern="100" dirty="0">
                <a:effectLst/>
                <a:ea typeface="Calibri" panose="020F0502020204030204" pitchFamily="34" charset="0"/>
                <a:cs typeface="Times New Roman" panose="02020603050405020304" pitchFamily="18" charset="0"/>
              </a:rPr>
              <a:t>Matrah artırımı da beyannamede artırılmış olan bu matrah üzerinden yapılacak (asgari tutar da dikkate alınarak) </a:t>
            </a:r>
            <a:endParaRPr lang="tr-TR" kern="100" dirty="0">
              <a:effectLst/>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r>
              <a:rPr lang="tr-TR" kern="100" dirty="0">
                <a:solidFill>
                  <a:srgbClr val="FF0000"/>
                </a:solidFill>
                <a:effectLst/>
                <a:ea typeface="Calibri" panose="020F0502020204030204" pitchFamily="34" charset="0"/>
                <a:cs typeface="Times New Roman" panose="02020603050405020304" pitchFamily="18" charset="0"/>
              </a:rPr>
              <a:t>2021 yılı gelir ve kurumlar vergisi beyannamesi verilmemiş ise kıyaslamada sadece 2022 yılı geçici vergi matrahının artırılmış tutarı dikkate alınacaktır.</a:t>
            </a:r>
          </a:p>
          <a:p>
            <a:pPr marL="342900" lvl="0" indent="-342900" algn="just">
              <a:lnSpc>
                <a:spcPct val="107000"/>
              </a:lnSpc>
              <a:spcAft>
                <a:spcPts val="800"/>
              </a:spcAft>
              <a:buFont typeface="Calibri" panose="020F0502020204030204" pitchFamily="34" charset="0"/>
              <a:buChar char="-"/>
            </a:pPr>
            <a:endParaRPr lang="tr-TR" kern="100" dirty="0">
              <a:solidFill>
                <a:srgbClr val="FF0000"/>
              </a:solidFill>
              <a:ea typeface="Calibri" panose="020F0502020204030204" pitchFamily="34" charset="0"/>
              <a:cs typeface="Times New Roman" panose="02020603050405020304" pitchFamily="18" charset="0"/>
            </a:endParaRPr>
          </a:p>
          <a:p>
            <a:pPr lvl="0" algn="r">
              <a:lnSpc>
                <a:spcPct val="107000"/>
              </a:lnSpc>
              <a:spcAft>
                <a:spcPts val="800"/>
              </a:spcAft>
            </a:pPr>
            <a:r>
              <a:rPr lang="tr-TR" sz="1600" kern="100" dirty="0">
                <a:effectLst/>
                <a:ea typeface="Calibri" panose="020F0502020204030204" pitchFamily="34" charset="0"/>
                <a:cs typeface="Times New Roman" panose="02020603050405020304" pitchFamily="18" charset="0"/>
              </a:rPr>
              <a:t>22/40</a:t>
            </a:r>
          </a:p>
        </p:txBody>
      </p:sp>
    </p:spTree>
    <p:extLst>
      <p:ext uri="{BB962C8B-B14F-4D97-AF65-F5344CB8AC3E}">
        <p14:creationId xmlns:p14="http://schemas.microsoft.com/office/powerpoint/2010/main" val="4093367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20DAAED9-3793-229D-E375-AD2BA93BD632}"/>
              </a:ext>
            </a:extLst>
          </p:cNvPr>
          <p:cNvSpPr txBox="1"/>
          <p:nvPr/>
        </p:nvSpPr>
        <p:spPr>
          <a:xfrm>
            <a:off x="433137" y="352926"/>
            <a:ext cx="11517858" cy="6439007"/>
          </a:xfrm>
          <a:prstGeom prst="rect">
            <a:avLst/>
          </a:prstGeom>
          <a:noFill/>
        </p:spPr>
        <p:txBody>
          <a:bodyPr wrap="square">
            <a:spAutoFit/>
          </a:bodyPr>
          <a:lstStyle/>
          <a:p>
            <a:pPr marL="228600" algn="just">
              <a:lnSpc>
                <a:spcPct val="115000"/>
              </a:lnSpc>
            </a:pPr>
            <a:r>
              <a:rPr lang="tr-TR" sz="1800" b="1" kern="100" dirty="0">
                <a:effectLst/>
                <a:ea typeface="Calibri" panose="020F0502020204030204" pitchFamily="34" charset="0"/>
                <a:cs typeface="Times New Roman" panose="02020603050405020304" pitchFamily="18" charset="0"/>
              </a:rPr>
              <a:t>2022 YILI İÇİN GELİR VEYA KURUMLAR VERGİSİ MATRAH ARTIRIMI </a:t>
            </a:r>
          </a:p>
          <a:p>
            <a:pPr marL="228600" algn="just">
              <a:lnSpc>
                <a:spcPct val="107000"/>
              </a:lnSpc>
            </a:pPr>
            <a:r>
              <a:rPr lang="tr-TR" kern="100" dirty="0">
                <a:solidFill>
                  <a:srgbClr val="FF0000"/>
                </a:solidFill>
                <a:effectLst/>
                <a:ea typeface="Calibri" panose="020F0502020204030204" pitchFamily="34" charset="0"/>
                <a:cs typeface="Times New Roman" panose="02020603050405020304" pitchFamily="18" charset="0"/>
              </a:rPr>
              <a:t> </a:t>
            </a:r>
            <a:endParaRPr lang="tr-TR" kern="100" dirty="0">
              <a:effectLst/>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tr-TR" kern="100" dirty="0">
                <a:solidFill>
                  <a:srgbClr val="0070C0"/>
                </a:solidFill>
                <a:effectLst/>
                <a:ea typeface="Calibri" panose="020F0502020204030204" pitchFamily="34" charset="0"/>
                <a:cs typeface="Times New Roman" panose="02020603050405020304" pitchFamily="18" charset="0"/>
              </a:rPr>
              <a:t>2022 yılı geçici vergi beyannameleri verilmemiş ise kıyaslama sadece 2021 yılı gelir veya kurumlar vergisi matrahının artırılmış tutarı dikkate alınacaktır. </a:t>
            </a:r>
            <a:r>
              <a:rPr lang="tr-TR" kern="100" dirty="0">
                <a:solidFill>
                  <a:srgbClr val="1F3864"/>
                </a:solidFill>
                <a:effectLst/>
                <a:ea typeface="Calibri" panose="020F0502020204030204" pitchFamily="34" charset="0"/>
                <a:cs typeface="Times New Roman" panose="02020603050405020304" pitchFamily="18" charset="0"/>
              </a:rPr>
              <a:t>				</a:t>
            </a:r>
            <a:endParaRPr lang="tr-TR" kern="100" dirty="0">
              <a:effectLst/>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tr-TR" kern="100" dirty="0">
                <a:effectLst/>
                <a:ea typeface="Calibri" panose="020F0502020204030204" pitchFamily="34" charset="0"/>
                <a:cs typeface="Times New Roman" panose="02020603050405020304" pitchFamily="18" charset="0"/>
              </a:rPr>
              <a:t>Geçici vergi mükellefiyeti bulunmayan gelir vergisi mükelleflerinde (Gayrimenkul Sermaye İradı, Değer Artış Kazancı gibi) kıyaslamada 2021 yılı gelir vergisi matrahının artırılmış tutarı dikkate alınacak.</a:t>
            </a:r>
          </a:p>
          <a:p>
            <a:pPr marL="342900" lvl="0" indent="-342900" algn="just">
              <a:lnSpc>
                <a:spcPct val="107000"/>
              </a:lnSpc>
              <a:buFont typeface="Calibri" panose="020F0502020204030204" pitchFamily="34" charset="0"/>
              <a:buChar char="-"/>
            </a:pPr>
            <a:r>
              <a:rPr lang="tr-TR" u="sng" kern="100" dirty="0">
                <a:solidFill>
                  <a:srgbClr val="FF0000"/>
                </a:solidFill>
                <a:effectLst/>
                <a:ea typeface="Calibri" panose="020F0502020204030204" pitchFamily="34" charset="0"/>
                <a:cs typeface="Times New Roman" panose="02020603050405020304" pitchFamily="18" charset="0"/>
              </a:rPr>
              <a:t>2021 yılı gelir ve kurumlar vergisi beyannamesi ile 2022 yılı geçici vergi beyannamelerinin verilmediği, zarar beyan edildiği vb. durumlarda kıyaslama yapılmayacak.</a:t>
            </a:r>
            <a:endParaRPr lang="tr-TR" kern="100" dirty="0">
              <a:effectLst/>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tr-TR" kern="100" dirty="0">
                <a:effectLst/>
                <a:ea typeface="Calibri" panose="020F0502020204030204" pitchFamily="34" charset="0"/>
                <a:cs typeface="Times New Roman" panose="02020603050405020304" pitchFamily="18" charset="0"/>
              </a:rPr>
              <a:t>2022 yılına ilişkin yıllık beyannamelerini verdikten sonra önceki yıllara ilişkin matrah artırımında bulunan mükellefler, varsa mahsup ettikleri geçmiş yıl zararlarını düzeltmek zorundadırlar.</a:t>
            </a:r>
          </a:p>
          <a:p>
            <a:pPr marL="342900" lvl="0" indent="-342900" algn="just">
              <a:lnSpc>
                <a:spcPct val="107000"/>
              </a:lnSpc>
              <a:buFont typeface="Calibri" panose="020F0502020204030204" pitchFamily="34" charset="0"/>
              <a:buChar char="-"/>
            </a:pPr>
            <a:r>
              <a:rPr lang="tr-TR" kern="100" dirty="0">
                <a:solidFill>
                  <a:srgbClr val="0070C0"/>
                </a:solidFill>
                <a:effectLst/>
                <a:ea typeface="Calibri" panose="020F0502020204030204" pitchFamily="34" charset="0"/>
                <a:cs typeface="Times New Roman" panose="02020603050405020304" pitchFamily="18" charset="0"/>
              </a:rPr>
              <a:t>2022 yılı geçici vergi beyannamelerinin düzeltilmesine gerek yoktur.</a:t>
            </a:r>
          </a:p>
          <a:p>
            <a:pPr marL="342900" lvl="0" indent="-342900" algn="just">
              <a:lnSpc>
                <a:spcPct val="107000"/>
              </a:lnSpc>
              <a:buFont typeface="Calibri" panose="020F0502020204030204" pitchFamily="34" charset="0"/>
              <a:buChar char="-"/>
            </a:pPr>
            <a:r>
              <a:rPr lang="tr-TR" b="1" kern="100" dirty="0">
                <a:solidFill>
                  <a:srgbClr val="FF0000"/>
                </a:solidFill>
                <a:effectLst/>
                <a:ea typeface="Calibri" panose="020F0502020204030204" pitchFamily="34" charset="0"/>
                <a:cs typeface="Times New Roman" panose="02020603050405020304" pitchFamily="18" charset="0"/>
              </a:rPr>
              <a:t>Matrah artırımı başvurusu süresi içinde düzeltme beyannamesi verilmesi halinde, vergi cezası veya gecikme faizi talep edilmeyecek, beyannamenin verildiği tarihten itibaren bir ay içinde (gelir vergisinin ilk taksitini bir ay içinde ikinci taksitini kanuni süresinde) ödenecektir.</a:t>
            </a:r>
            <a:endParaRPr lang="tr-TR" kern="100" dirty="0">
              <a:effectLst/>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tr-TR" kern="100" dirty="0">
                <a:effectLst/>
                <a:ea typeface="Calibri" panose="020F0502020204030204" pitchFamily="34" charset="0"/>
                <a:cs typeface="Times New Roman" panose="02020603050405020304" pitchFamily="18" charset="0"/>
              </a:rPr>
              <a:t>2022 yılına ilişkin zararların tamamı 2023 ve izleyen dönemlerde indirim konusu yapılamayacaktır.</a:t>
            </a:r>
          </a:p>
          <a:p>
            <a:pPr marL="342900" lvl="0" indent="-342900" algn="just">
              <a:lnSpc>
                <a:spcPct val="107000"/>
              </a:lnSpc>
              <a:spcAft>
                <a:spcPts val="800"/>
              </a:spcAft>
              <a:buFont typeface="Calibri" panose="020F0502020204030204" pitchFamily="34" charset="0"/>
              <a:buChar char="-"/>
            </a:pPr>
            <a:r>
              <a:rPr lang="tr-TR" kern="100" dirty="0">
                <a:solidFill>
                  <a:srgbClr val="0070C0"/>
                </a:solidFill>
                <a:effectLst/>
                <a:ea typeface="Calibri" panose="020F0502020204030204" pitchFamily="34" charset="0"/>
                <a:cs typeface="Times New Roman" panose="02020603050405020304" pitchFamily="18" charset="0"/>
              </a:rPr>
              <a:t>2022 yılına ilişkin hesaplanan Gelir Vergisi veya Kurumlar Vergisinden mahsup edilemeyen geçici vergiler iade edilmeyecektir.</a:t>
            </a:r>
          </a:p>
          <a:p>
            <a:pPr marL="342900" lvl="0" indent="-342900" algn="just">
              <a:lnSpc>
                <a:spcPct val="107000"/>
              </a:lnSpc>
              <a:spcAft>
                <a:spcPts val="800"/>
              </a:spcAft>
              <a:buFont typeface="Calibri" panose="020F0502020204030204" pitchFamily="34" charset="0"/>
              <a:buChar char="-"/>
            </a:pPr>
            <a:endParaRPr lang="tr-TR" kern="100" dirty="0">
              <a:solidFill>
                <a:srgbClr val="1F3864"/>
              </a:solidFill>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tr-TR" kern="100" dirty="0">
              <a:solidFill>
                <a:srgbClr val="1F3864"/>
              </a:solidFill>
              <a:effectLst/>
              <a:ea typeface="Calibri" panose="020F0502020204030204" pitchFamily="34" charset="0"/>
              <a:cs typeface="Times New Roman" panose="02020603050405020304" pitchFamily="18" charset="0"/>
            </a:endParaRPr>
          </a:p>
          <a:p>
            <a:pPr lvl="0" algn="r">
              <a:lnSpc>
                <a:spcPct val="107000"/>
              </a:lnSpc>
              <a:spcAft>
                <a:spcPts val="800"/>
              </a:spcAft>
            </a:pPr>
            <a:r>
              <a:rPr lang="tr-TR" sz="1600" kern="100" dirty="0">
                <a:effectLst/>
                <a:ea typeface="Calibri" panose="020F0502020204030204" pitchFamily="34" charset="0"/>
                <a:cs typeface="Times New Roman" panose="02020603050405020304" pitchFamily="18" charset="0"/>
              </a:rPr>
              <a:t>23/40</a:t>
            </a:r>
          </a:p>
        </p:txBody>
      </p:sp>
    </p:spTree>
    <p:extLst>
      <p:ext uri="{BB962C8B-B14F-4D97-AF65-F5344CB8AC3E}">
        <p14:creationId xmlns:p14="http://schemas.microsoft.com/office/powerpoint/2010/main" val="1720055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EDDDF870-A435-CAF0-541C-E01712D2106F}"/>
              </a:ext>
            </a:extLst>
          </p:cNvPr>
          <p:cNvGraphicFramePr>
            <a:graphicFrameLocks noGrp="1"/>
          </p:cNvGraphicFramePr>
          <p:nvPr>
            <p:extLst>
              <p:ext uri="{D42A27DB-BD31-4B8C-83A1-F6EECF244321}">
                <p14:modId xmlns:p14="http://schemas.microsoft.com/office/powerpoint/2010/main" val="606391354"/>
              </p:ext>
            </p:extLst>
          </p:nvPr>
        </p:nvGraphicFramePr>
        <p:xfrm>
          <a:off x="465220" y="449179"/>
          <a:ext cx="10844461" cy="5729285"/>
        </p:xfrm>
        <a:graphic>
          <a:graphicData uri="http://schemas.openxmlformats.org/drawingml/2006/table">
            <a:tbl>
              <a:tblPr/>
              <a:tblGrid>
                <a:gridCol w="3998211">
                  <a:extLst>
                    <a:ext uri="{9D8B030D-6E8A-4147-A177-3AD203B41FA5}">
                      <a16:colId xmlns:a16="http://schemas.microsoft.com/office/drawing/2014/main" val="1585559526"/>
                    </a:ext>
                  </a:extLst>
                </a:gridCol>
                <a:gridCol w="1369250">
                  <a:extLst>
                    <a:ext uri="{9D8B030D-6E8A-4147-A177-3AD203B41FA5}">
                      <a16:colId xmlns:a16="http://schemas.microsoft.com/office/drawing/2014/main" val="589996961"/>
                    </a:ext>
                  </a:extLst>
                </a:gridCol>
                <a:gridCol w="1369250">
                  <a:extLst>
                    <a:ext uri="{9D8B030D-6E8A-4147-A177-3AD203B41FA5}">
                      <a16:colId xmlns:a16="http://schemas.microsoft.com/office/drawing/2014/main" val="3464490255"/>
                    </a:ext>
                  </a:extLst>
                </a:gridCol>
                <a:gridCol w="1369250">
                  <a:extLst>
                    <a:ext uri="{9D8B030D-6E8A-4147-A177-3AD203B41FA5}">
                      <a16:colId xmlns:a16="http://schemas.microsoft.com/office/drawing/2014/main" val="1497108347"/>
                    </a:ext>
                  </a:extLst>
                </a:gridCol>
                <a:gridCol w="1369250">
                  <a:extLst>
                    <a:ext uri="{9D8B030D-6E8A-4147-A177-3AD203B41FA5}">
                      <a16:colId xmlns:a16="http://schemas.microsoft.com/office/drawing/2014/main" val="864431731"/>
                    </a:ext>
                  </a:extLst>
                </a:gridCol>
                <a:gridCol w="1369250">
                  <a:extLst>
                    <a:ext uri="{9D8B030D-6E8A-4147-A177-3AD203B41FA5}">
                      <a16:colId xmlns:a16="http://schemas.microsoft.com/office/drawing/2014/main" val="3730277504"/>
                    </a:ext>
                  </a:extLst>
                </a:gridCol>
              </a:tblGrid>
              <a:tr h="472917">
                <a:tc gridSpan="6">
                  <a:txBody>
                    <a:bodyPr/>
                    <a:lstStyle/>
                    <a:p>
                      <a:pPr algn="ctr" fontAlgn="b"/>
                      <a:r>
                        <a:rPr lang="tr-TR" sz="1600" b="1" i="0" u="none" strike="noStrike" dirty="0">
                          <a:solidFill>
                            <a:srgbClr val="000000"/>
                          </a:solidFill>
                          <a:effectLst/>
                          <a:latin typeface="+mn-lt"/>
                        </a:rPr>
                        <a:t>2022 YILI BİLANÇO ESASINA TABİ OLAN VEYA SERBEST MESLEK ERBABI OLAN GELİR VERGİSİ MÜKELLEFLERİNİN MATRAH ARTIRIMI (TEBLİĞDEKİ ÖRNEKLER)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426462263"/>
                  </a:ext>
                </a:extLst>
              </a:tr>
              <a:tr h="284318">
                <a:tc>
                  <a:txBody>
                    <a:bodyPr/>
                    <a:lstStyle/>
                    <a:p>
                      <a:pPr algn="l" fontAlgn="b"/>
                      <a:r>
                        <a:rPr lang="tr-TR" sz="1600" b="0" i="0" u="none" strike="noStrike">
                          <a:solidFill>
                            <a:srgbClr val="000000"/>
                          </a:solidFill>
                          <a:effectLst/>
                          <a:latin typeface="+mn-lt"/>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1600" b="1" i="0" u="none" strike="noStrike">
                          <a:solidFill>
                            <a:srgbClr val="000000"/>
                          </a:solidFill>
                          <a:effectLst/>
                          <a:latin typeface="+mn-lt"/>
                        </a:rPr>
                        <a:t> TUTAR (TL)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1600" b="1" i="0" u="none" strike="noStrike">
                          <a:solidFill>
                            <a:srgbClr val="000000"/>
                          </a:solidFill>
                          <a:effectLst/>
                          <a:latin typeface="+mn-lt"/>
                        </a:rPr>
                        <a:t> TUTAR (TL)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1600" b="1" i="0" u="none" strike="noStrike">
                          <a:solidFill>
                            <a:srgbClr val="000000"/>
                          </a:solidFill>
                          <a:effectLst/>
                          <a:latin typeface="+mn-lt"/>
                        </a:rPr>
                        <a:t> TUTAR (TL)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1600" b="1" i="0" u="none" strike="noStrike">
                          <a:solidFill>
                            <a:srgbClr val="000000"/>
                          </a:solidFill>
                          <a:effectLst/>
                          <a:latin typeface="+mn-lt"/>
                        </a:rPr>
                        <a:t> TUTAR (TL)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1600" b="1" i="0" u="none" strike="noStrike">
                          <a:solidFill>
                            <a:srgbClr val="000000"/>
                          </a:solidFill>
                          <a:effectLst/>
                          <a:latin typeface="+mn-lt"/>
                        </a:rPr>
                        <a:t> TUTAR (TL)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02514717"/>
                  </a:ext>
                </a:extLst>
              </a:tr>
              <a:tr h="472917">
                <a:tc>
                  <a:txBody>
                    <a:bodyPr/>
                    <a:lstStyle/>
                    <a:p>
                      <a:pPr algn="l" fontAlgn="ctr"/>
                      <a:r>
                        <a:rPr lang="tr-TR" sz="1600" b="0" i="0" u="none" strike="noStrike" dirty="0">
                          <a:solidFill>
                            <a:srgbClr val="1F4E78"/>
                          </a:solidFill>
                          <a:effectLst/>
                          <a:latin typeface="+mn-lt"/>
                        </a:rPr>
                        <a:t>(A) 2022 YILI DEFTER VE BELGELERE GÖRE TESPİT EDİLEN MATRAH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1.000.000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2.000.000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1F4E78"/>
                          </a:solidFill>
                          <a:effectLst/>
                          <a:latin typeface="+mn-lt"/>
                        </a:rPr>
                        <a:t> ZARAR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600.000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17964852"/>
                  </a:ext>
                </a:extLst>
              </a:tr>
              <a:tr h="472917">
                <a:tc>
                  <a:txBody>
                    <a:bodyPr/>
                    <a:lstStyle/>
                    <a:p>
                      <a:pPr algn="l" fontAlgn="ctr"/>
                      <a:r>
                        <a:rPr lang="tr-TR" sz="1600" b="0" i="0" u="none" strike="noStrike" dirty="0">
                          <a:solidFill>
                            <a:srgbClr val="1F4E78"/>
                          </a:solidFill>
                          <a:effectLst/>
                          <a:latin typeface="+mn-lt"/>
                        </a:rPr>
                        <a:t>(B) </a:t>
                      </a:r>
                      <a:r>
                        <a:rPr lang="fi-FI" sz="1600" b="0" i="0" u="none" strike="noStrike" dirty="0">
                          <a:solidFill>
                            <a:srgbClr val="1F4E78"/>
                          </a:solidFill>
                          <a:effectLst/>
                          <a:latin typeface="+mn-lt"/>
                        </a:rPr>
                        <a:t>2021 YILI MATRAHININ % 122,93 ARTIRILMIŞ TUTARI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1.337.580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1.003.185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1.226.115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1F4E78"/>
                          </a:solidFill>
                          <a:effectLst/>
                          <a:latin typeface="+mn-lt"/>
                        </a:rPr>
                        <a:t> VERMEMİŞ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1F4E78"/>
                          </a:solidFill>
                          <a:effectLst/>
                          <a:latin typeface="+mn-lt"/>
                        </a:rPr>
                        <a:t> ZARAR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30840146"/>
                  </a:ext>
                </a:extLst>
              </a:tr>
              <a:tr h="472917">
                <a:tc>
                  <a:txBody>
                    <a:bodyPr/>
                    <a:lstStyle/>
                    <a:p>
                      <a:pPr algn="l" fontAlgn="ctr"/>
                      <a:r>
                        <a:rPr lang="tr-TR" sz="1600" b="0" i="0" u="none" strike="noStrike" dirty="0">
                          <a:solidFill>
                            <a:srgbClr val="1F4E78"/>
                          </a:solidFill>
                          <a:effectLst/>
                          <a:latin typeface="+mn-lt"/>
                        </a:rPr>
                        <a:t>(C) 2022 YILI 3. DÖNEM GEÇİCİ VERGİ MATRAHININ % 40 ARTIRILMIŞ TUTARI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1.120.000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1.960.000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1F4E78"/>
                          </a:solidFill>
                          <a:effectLst/>
                          <a:latin typeface="+mn-lt"/>
                        </a:rPr>
                        <a:t> ZARAR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1F4E78"/>
                          </a:solidFill>
                          <a:effectLst/>
                          <a:latin typeface="+mn-lt"/>
                        </a:rPr>
                        <a:t> VERMEMİŞ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57307446"/>
                  </a:ext>
                </a:extLst>
              </a:tr>
              <a:tr h="472917">
                <a:tc>
                  <a:txBody>
                    <a:bodyPr/>
                    <a:lstStyle/>
                    <a:p>
                      <a:pPr algn="l" fontAlgn="ctr"/>
                      <a:r>
                        <a:rPr lang="tr-TR" sz="1600" b="0" i="0" u="none" strike="noStrike" dirty="0">
                          <a:solidFill>
                            <a:srgbClr val="1F4E78"/>
                          </a:solidFill>
                          <a:effectLst/>
                          <a:latin typeface="+mn-lt"/>
                        </a:rPr>
                        <a:t>(D) 2022 YILI MATRAHI (A,B VEYA C'DEN BÜYÜK OLAN)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1.337.580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2.000.000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1.226.115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600.000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37827390"/>
                  </a:ext>
                </a:extLst>
              </a:tr>
              <a:tr h="472917">
                <a:tc>
                  <a:txBody>
                    <a:bodyPr/>
                    <a:lstStyle/>
                    <a:p>
                      <a:pPr algn="l" fontAlgn="ctr"/>
                      <a:r>
                        <a:rPr lang="tr-TR" sz="1600" b="0" i="0" u="none" strike="noStrike" dirty="0">
                          <a:solidFill>
                            <a:srgbClr val="FF0000"/>
                          </a:solidFill>
                          <a:effectLst/>
                          <a:latin typeface="+mn-lt"/>
                        </a:rPr>
                        <a:t>2022 YILI MATRAHINA EKLENECEK İLAVE GELİR VERGİSİ MATRAHI (D-A)</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337.580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626.115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65850667"/>
                  </a:ext>
                </a:extLst>
              </a:tr>
              <a:tr h="472917">
                <a:tc>
                  <a:txBody>
                    <a:bodyPr/>
                    <a:lstStyle/>
                    <a:p>
                      <a:pPr algn="l" fontAlgn="ctr"/>
                      <a:r>
                        <a:rPr lang="tr-TR" sz="1600" b="0" i="0" u="none" strike="noStrike" dirty="0">
                          <a:solidFill>
                            <a:srgbClr val="1F4E78"/>
                          </a:solidFill>
                          <a:effectLst/>
                          <a:latin typeface="+mn-lt"/>
                        </a:rPr>
                        <a:t>(E) 2022 YILINDA BEYAN EDİLEN MATRAHIN % 25’İ  (D x 0,25)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334.395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306.529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150.000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1730003"/>
                  </a:ext>
                </a:extLst>
              </a:tr>
              <a:tr h="472917">
                <a:tc>
                  <a:txBody>
                    <a:bodyPr/>
                    <a:lstStyle/>
                    <a:p>
                      <a:pPr algn="l" fontAlgn="ctr"/>
                      <a:r>
                        <a:rPr lang="tr-TR" sz="1600" b="0" i="0" u="none" strike="noStrike" dirty="0">
                          <a:solidFill>
                            <a:srgbClr val="1F4E78"/>
                          </a:solidFill>
                          <a:effectLst/>
                          <a:latin typeface="+mn-lt"/>
                        </a:rPr>
                        <a:t>(F) 2022 YILI ASGARİ MATRAHI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200.000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4743223"/>
                  </a:ext>
                </a:extLst>
              </a:tr>
              <a:tr h="472917">
                <a:tc>
                  <a:txBody>
                    <a:bodyPr/>
                    <a:lstStyle/>
                    <a:p>
                      <a:pPr algn="l" fontAlgn="ctr"/>
                      <a:r>
                        <a:rPr lang="tr-TR" sz="1600" b="0" i="0" u="none" strike="noStrike" dirty="0">
                          <a:solidFill>
                            <a:srgbClr val="1F4E78"/>
                          </a:solidFill>
                          <a:effectLst/>
                          <a:latin typeface="+mn-lt"/>
                        </a:rPr>
                        <a:t>(G) 2022 YILI MATRAH ARTIRIMI (E ve F'DEN BÜYÜK OLAN)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334.395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306.529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200.000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79568301"/>
                  </a:ext>
                </a:extLst>
              </a:tr>
              <a:tr h="472917">
                <a:tc>
                  <a:txBody>
                    <a:bodyPr/>
                    <a:lstStyle/>
                    <a:p>
                      <a:pPr algn="l" fontAlgn="ctr"/>
                      <a:r>
                        <a:rPr lang="tr-TR" sz="1600" b="0" i="0" u="none" strike="noStrike" dirty="0">
                          <a:solidFill>
                            <a:srgbClr val="FF0000"/>
                          </a:solidFill>
                          <a:effectLst/>
                          <a:latin typeface="+mn-lt"/>
                        </a:rPr>
                        <a:t>(H) ÖDENECEK MATRAH ARTIRIMI VERGİSİ % 20 (G x 0,20)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66.879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61.306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40.000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40.000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8940281"/>
                  </a:ext>
                </a:extLst>
              </a:tr>
              <a:tr h="472917">
                <a:tc>
                  <a:txBody>
                    <a:bodyPr/>
                    <a:lstStyle/>
                    <a:p>
                      <a:pPr algn="l" fontAlgn="ctr"/>
                      <a:r>
                        <a:rPr lang="tr-TR" sz="1600" b="0" i="0" u="none" strike="noStrike" dirty="0">
                          <a:solidFill>
                            <a:srgbClr val="FF0000"/>
                          </a:solidFill>
                          <a:effectLst/>
                          <a:latin typeface="+mn-lt"/>
                        </a:rPr>
                        <a:t>(I) UYUMLU MÜKELLEF ÖDENECEK MATRAH ARTIRIMI VERGİSİ % 15 (G x 0,15)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50.159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75.000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45.979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dirty="0">
                          <a:solidFill>
                            <a:srgbClr val="FF0000"/>
                          </a:solidFill>
                          <a:effectLst/>
                          <a:latin typeface="+mn-lt"/>
                        </a:rPr>
                        <a:t>           30.000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dirty="0">
                          <a:solidFill>
                            <a:srgbClr val="FF0000"/>
                          </a:solidFill>
                          <a:effectLst/>
                          <a:latin typeface="+mn-lt"/>
                        </a:rPr>
                        <a:t>           30.000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26603786"/>
                  </a:ext>
                </a:extLst>
              </a:tr>
            </a:tbl>
          </a:graphicData>
        </a:graphic>
      </p:graphicFrame>
    </p:spTree>
    <p:extLst>
      <p:ext uri="{BB962C8B-B14F-4D97-AF65-F5344CB8AC3E}">
        <p14:creationId xmlns:p14="http://schemas.microsoft.com/office/powerpoint/2010/main" val="3310365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3797533D-6DE8-2DFB-9389-955F95193583}"/>
              </a:ext>
            </a:extLst>
          </p:cNvPr>
          <p:cNvGraphicFramePr>
            <a:graphicFrameLocks noGrp="1"/>
          </p:cNvGraphicFramePr>
          <p:nvPr>
            <p:extLst>
              <p:ext uri="{D42A27DB-BD31-4B8C-83A1-F6EECF244321}">
                <p14:modId xmlns:p14="http://schemas.microsoft.com/office/powerpoint/2010/main" val="992280635"/>
              </p:ext>
            </p:extLst>
          </p:nvPr>
        </p:nvGraphicFramePr>
        <p:xfrm>
          <a:off x="529389" y="449178"/>
          <a:ext cx="10668001" cy="5951624"/>
        </p:xfrm>
        <a:graphic>
          <a:graphicData uri="http://schemas.openxmlformats.org/drawingml/2006/table">
            <a:tbl>
              <a:tblPr/>
              <a:tblGrid>
                <a:gridCol w="4501525">
                  <a:extLst>
                    <a:ext uri="{9D8B030D-6E8A-4147-A177-3AD203B41FA5}">
                      <a16:colId xmlns:a16="http://schemas.microsoft.com/office/drawing/2014/main" val="1255920536"/>
                    </a:ext>
                  </a:extLst>
                </a:gridCol>
                <a:gridCol w="1541619">
                  <a:extLst>
                    <a:ext uri="{9D8B030D-6E8A-4147-A177-3AD203B41FA5}">
                      <a16:colId xmlns:a16="http://schemas.microsoft.com/office/drawing/2014/main" val="4041020124"/>
                    </a:ext>
                  </a:extLst>
                </a:gridCol>
                <a:gridCol w="1541619">
                  <a:extLst>
                    <a:ext uri="{9D8B030D-6E8A-4147-A177-3AD203B41FA5}">
                      <a16:colId xmlns:a16="http://schemas.microsoft.com/office/drawing/2014/main" val="3244999055"/>
                    </a:ext>
                  </a:extLst>
                </a:gridCol>
                <a:gridCol w="1541619">
                  <a:extLst>
                    <a:ext uri="{9D8B030D-6E8A-4147-A177-3AD203B41FA5}">
                      <a16:colId xmlns:a16="http://schemas.microsoft.com/office/drawing/2014/main" val="536947240"/>
                    </a:ext>
                  </a:extLst>
                </a:gridCol>
                <a:gridCol w="1541619">
                  <a:extLst>
                    <a:ext uri="{9D8B030D-6E8A-4147-A177-3AD203B41FA5}">
                      <a16:colId xmlns:a16="http://schemas.microsoft.com/office/drawing/2014/main" val="2854683550"/>
                    </a:ext>
                  </a:extLst>
                </a:gridCol>
              </a:tblGrid>
              <a:tr h="319407">
                <a:tc gridSpan="5">
                  <a:txBody>
                    <a:bodyPr/>
                    <a:lstStyle/>
                    <a:p>
                      <a:pPr algn="ctr" fontAlgn="b"/>
                      <a:r>
                        <a:rPr lang="tr-TR" sz="1600" b="1" i="0" u="none" strike="noStrike">
                          <a:solidFill>
                            <a:srgbClr val="000000"/>
                          </a:solidFill>
                          <a:effectLst/>
                          <a:latin typeface="+mn-lt"/>
                        </a:rPr>
                        <a:t>2022 YILI KURUMLAR VERGİSİ MÜKELLEFLERİNİN MATRAH ARTIRIMI (TEBLİĞDEKİ ÖRNEKLER)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86024805"/>
                  </a:ext>
                </a:extLst>
              </a:tr>
              <a:tr h="319407">
                <a:tc>
                  <a:txBody>
                    <a:bodyPr/>
                    <a:lstStyle/>
                    <a:p>
                      <a:pPr algn="l" fontAlgn="b"/>
                      <a:r>
                        <a:rPr lang="tr-TR" sz="1600" b="0" i="0" u="none" strike="noStrike">
                          <a:solidFill>
                            <a:srgbClr val="000000"/>
                          </a:solidFill>
                          <a:effectLst/>
                          <a:latin typeface="+mn-lt"/>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1600" b="1" i="0" u="none" strike="noStrike">
                          <a:solidFill>
                            <a:srgbClr val="000000"/>
                          </a:solidFill>
                          <a:effectLst/>
                          <a:latin typeface="+mn-lt"/>
                        </a:rPr>
                        <a:t> TUTAR (TL)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1600" b="1" i="0" u="none" strike="noStrike">
                          <a:solidFill>
                            <a:srgbClr val="000000"/>
                          </a:solidFill>
                          <a:effectLst/>
                          <a:latin typeface="+mn-lt"/>
                        </a:rPr>
                        <a:t> TUTAR (TL)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1600" b="1" i="0" u="none" strike="noStrike">
                          <a:solidFill>
                            <a:srgbClr val="000000"/>
                          </a:solidFill>
                          <a:effectLst/>
                          <a:latin typeface="+mn-lt"/>
                        </a:rPr>
                        <a:t> TUTAR (TL)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1600" b="1" i="0" u="none" strike="noStrike">
                          <a:solidFill>
                            <a:srgbClr val="000000"/>
                          </a:solidFill>
                          <a:effectLst/>
                          <a:latin typeface="+mn-lt"/>
                        </a:rPr>
                        <a:t> TUTAR (TL)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29884936"/>
                  </a:ext>
                </a:extLst>
              </a:tr>
              <a:tr h="531281">
                <a:tc>
                  <a:txBody>
                    <a:bodyPr/>
                    <a:lstStyle/>
                    <a:p>
                      <a:pPr algn="l" fontAlgn="ctr"/>
                      <a:r>
                        <a:rPr lang="tr-TR" sz="1600" b="0" i="0" u="none" strike="noStrike" dirty="0">
                          <a:solidFill>
                            <a:srgbClr val="1F4E78"/>
                          </a:solidFill>
                          <a:effectLst/>
                          <a:latin typeface="+mn-lt"/>
                        </a:rPr>
                        <a:t>(A) 2022 YILI DEFTER VE BELGELERE GÖRE TESPİT EDİLEN MATRAH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780.000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2.750.000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1F4E78"/>
                          </a:solidFill>
                          <a:effectLst/>
                          <a:latin typeface="+mn-lt"/>
                        </a:rPr>
                        <a:t> ZARAR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67955143"/>
                  </a:ext>
                </a:extLst>
              </a:tr>
              <a:tr h="531281">
                <a:tc>
                  <a:txBody>
                    <a:bodyPr/>
                    <a:lstStyle/>
                    <a:p>
                      <a:pPr algn="l" fontAlgn="ctr"/>
                      <a:r>
                        <a:rPr lang="tr-TR" sz="1600" b="0" i="0" u="none" strike="noStrike" dirty="0">
                          <a:solidFill>
                            <a:srgbClr val="1F4E78"/>
                          </a:solidFill>
                          <a:effectLst/>
                          <a:latin typeface="+mn-lt"/>
                        </a:rPr>
                        <a:t>(B) </a:t>
                      </a:r>
                      <a:r>
                        <a:rPr lang="fi-FI" sz="1600" b="0" i="0" u="none" strike="noStrike" dirty="0">
                          <a:solidFill>
                            <a:srgbClr val="1F4E78"/>
                          </a:solidFill>
                          <a:effectLst/>
                          <a:latin typeface="+mn-lt"/>
                        </a:rPr>
                        <a:t>2021 YILI MATRAHININ % 122,93 ARTIRILMIŞ TUTARI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891.720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668.790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557.325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1F4E78"/>
                          </a:solidFill>
                          <a:effectLst/>
                          <a:latin typeface="+mn-lt"/>
                        </a:rPr>
                        <a:t> ZARAR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35215997"/>
                  </a:ext>
                </a:extLst>
              </a:tr>
              <a:tr h="531281">
                <a:tc>
                  <a:txBody>
                    <a:bodyPr/>
                    <a:lstStyle/>
                    <a:p>
                      <a:pPr algn="l" fontAlgn="ctr"/>
                      <a:r>
                        <a:rPr lang="tr-TR" sz="1600" b="0" i="0" u="none" strike="noStrike" dirty="0">
                          <a:solidFill>
                            <a:srgbClr val="1F4E78"/>
                          </a:solidFill>
                          <a:effectLst/>
                          <a:latin typeface="+mn-lt"/>
                        </a:rPr>
                        <a:t>(C) 2022 YILI 3. DÖNEM GEÇİCİ VERGİ MATRAHININ % 40 ARTIRILMIŞ TUTARI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770.000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1.000.000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434.000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600" b="0" i="0" u="none" strike="noStrike">
                          <a:solidFill>
                            <a:srgbClr val="1F4E78"/>
                          </a:solidFill>
                          <a:effectLst/>
                          <a:latin typeface="+mn-lt"/>
                        </a:rPr>
                        <a:t> ZARAR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76373545"/>
                  </a:ext>
                </a:extLst>
              </a:tr>
              <a:tr h="531281">
                <a:tc>
                  <a:txBody>
                    <a:bodyPr/>
                    <a:lstStyle/>
                    <a:p>
                      <a:pPr algn="l" fontAlgn="ctr"/>
                      <a:r>
                        <a:rPr lang="tr-TR" sz="1600" b="0" i="0" u="none" strike="noStrike" dirty="0">
                          <a:solidFill>
                            <a:srgbClr val="1F4E78"/>
                          </a:solidFill>
                          <a:effectLst/>
                          <a:latin typeface="+mn-lt"/>
                        </a:rPr>
                        <a:t>(D) 2022 YILI MATRAHI (A,B VEYA C'DEN BÜYÜK OLAN)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891.720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2.750.000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557.325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60587421"/>
                  </a:ext>
                </a:extLst>
              </a:tr>
              <a:tr h="531281">
                <a:tc>
                  <a:txBody>
                    <a:bodyPr/>
                    <a:lstStyle/>
                    <a:p>
                      <a:pPr algn="l" fontAlgn="ctr"/>
                      <a:r>
                        <a:rPr lang="tr-TR" sz="1600" b="0" i="0" u="none" strike="noStrike" dirty="0">
                          <a:solidFill>
                            <a:srgbClr val="FF0000"/>
                          </a:solidFill>
                          <a:effectLst/>
                          <a:latin typeface="+mn-lt"/>
                        </a:rPr>
                        <a:t>2022 YILI MATRAHINA EKLENECEK İLAVE KURUMLAR VERGİSİ MATRAHI (D-A)</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111.720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57.325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42287514"/>
                  </a:ext>
                </a:extLst>
              </a:tr>
              <a:tr h="531281">
                <a:tc>
                  <a:txBody>
                    <a:bodyPr/>
                    <a:lstStyle/>
                    <a:p>
                      <a:pPr algn="l" fontAlgn="ctr"/>
                      <a:r>
                        <a:rPr lang="tr-TR" sz="1600" b="0" i="0" u="none" strike="noStrike" dirty="0">
                          <a:solidFill>
                            <a:srgbClr val="1F4E78"/>
                          </a:solidFill>
                          <a:effectLst/>
                          <a:latin typeface="+mn-lt"/>
                        </a:rPr>
                        <a:t>(E) 2022 YILINDA BEYAN EDİLEN MATRAHIN % 25’İ    (D x 0,25)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222.930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687.500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139.331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74046556"/>
                  </a:ext>
                </a:extLst>
              </a:tr>
              <a:tr h="531281">
                <a:tc>
                  <a:txBody>
                    <a:bodyPr/>
                    <a:lstStyle/>
                    <a:p>
                      <a:pPr algn="l" fontAlgn="ctr"/>
                      <a:r>
                        <a:rPr lang="tr-TR" sz="1600" b="0" i="0" u="none" strike="noStrike" dirty="0">
                          <a:solidFill>
                            <a:srgbClr val="1F4E78"/>
                          </a:solidFill>
                          <a:effectLst/>
                          <a:latin typeface="+mn-lt"/>
                        </a:rPr>
                        <a:t>(F) 2022 YILI ASGARİ MATRAHI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dirty="0">
                          <a:solidFill>
                            <a:srgbClr val="1F4E78"/>
                          </a:solidFill>
                          <a:effectLst/>
                          <a:latin typeface="+mn-lt"/>
                        </a:rPr>
                        <a:t>         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500.000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6075100"/>
                  </a:ext>
                </a:extLst>
              </a:tr>
              <a:tr h="531281">
                <a:tc>
                  <a:txBody>
                    <a:bodyPr/>
                    <a:lstStyle/>
                    <a:p>
                      <a:pPr algn="l" fontAlgn="ctr"/>
                      <a:r>
                        <a:rPr lang="tr-TR" sz="1600" b="0" i="0" u="none" strike="noStrike" dirty="0">
                          <a:solidFill>
                            <a:srgbClr val="1F4E78"/>
                          </a:solidFill>
                          <a:effectLst/>
                          <a:latin typeface="+mn-lt"/>
                        </a:rPr>
                        <a:t>(G) 2022 YILI MATRAH ARTIRIMI (E ve F'DEN BÜYÜK OLAN)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dirty="0">
                          <a:solidFill>
                            <a:srgbClr val="1F4E78"/>
                          </a:solidFill>
                          <a:effectLst/>
                          <a:latin typeface="+mn-lt"/>
                        </a:rPr>
                        <a:t>         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687.500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1F4E78"/>
                          </a:solidFill>
                          <a:effectLst/>
                          <a:latin typeface="+mn-lt"/>
                        </a:rPr>
                        <a:t>         500.000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78487865"/>
                  </a:ext>
                </a:extLst>
              </a:tr>
              <a:tr h="531281">
                <a:tc>
                  <a:txBody>
                    <a:bodyPr/>
                    <a:lstStyle/>
                    <a:p>
                      <a:pPr algn="l" fontAlgn="ctr"/>
                      <a:r>
                        <a:rPr lang="tr-TR" sz="1600" b="0" i="0" u="none" strike="noStrike" dirty="0">
                          <a:solidFill>
                            <a:srgbClr val="FF0000"/>
                          </a:solidFill>
                          <a:effectLst/>
                          <a:latin typeface="+mn-lt"/>
                        </a:rPr>
                        <a:t>(H) ÖDENECEK MATRAH ARTIRIMI VERGİSİ % 20        (G x 0,20)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137.500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100.000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8662241"/>
                  </a:ext>
                </a:extLst>
              </a:tr>
              <a:tr h="531281">
                <a:tc>
                  <a:txBody>
                    <a:bodyPr/>
                    <a:lstStyle/>
                    <a:p>
                      <a:pPr algn="l" fontAlgn="ctr"/>
                      <a:r>
                        <a:rPr lang="tr-TR" sz="1600" b="0" i="0" u="none" strike="noStrike" dirty="0">
                          <a:solidFill>
                            <a:srgbClr val="FF0000"/>
                          </a:solidFill>
                          <a:effectLst/>
                          <a:latin typeface="+mn-lt"/>
                        </a:rPr>
                        <a:t>(I) UYUMLU MÜKELLEF ÖDENECEK MATRAH ARTIRIMI VERGİSİ % 15 (G x 0,15)</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75.000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103.125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a:solidFill>
                            <a:srgbClr val="FF0000"/>
                          </a:solidFill>
                          <a:effectLst/>
                          <a:latin typeface="+mn-lt"/>
                        </a:rPr>
                        <a:t>           75.000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1600" b="0" i="0" u="none" strike="noStrike" dirty="0">
                          <a:solidFill>
                            <a:srgbClr val="FF0000"/>
                          </a:solidFill>
                          <a:effectLst/>
                          <a:latin typeface="+mn-lt"/>
                        </a:rPr>
                        <a:t>           75.000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2112810"/>
                  </a:ext>
                </a:extLst>
              </a:tr>
            </a:tbl>
          </a:graphicData>
        </a:graphic>
      </p:graphicFrame>
    </p:spTree>
    <p:extLst>
      <p:ext uri="{BB962C8B-B14F-4D97-AF65-F5344CB8AC3E}">
        <p14:creationId xmlns:p14="http://schemas.microsoft.com/office/powerpoint/2010/main" val="2162326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BDF3C6E-6634-167B-939D-61F11CD9B5A9}"/>
              </a:ext>
            </a:extLst>
          </p:cNvPr>
          <p:cNvSpPr txBox="1"/>
          <p:nvPr/>
        </p:nvSpPr>
        <p:spPr>
          <a:xfrm>
            <a:off x="0" y="1"/>
            <a:ext cx="12192000" cy="8990474"/>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KATMA DEĞER VERGİSİNDE MATRAH ARTIRIMI</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KDV Matrah Artırımı Oranları</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Katma Değer Vergisi mükelleflerinin, her bir vergilendirme dönemine ilişkin olarak verdikleri (ihtirazi kayıtla verilenler dahil) beyannamelerindeki hesaplanan katma değer vergisinin yıllık toplamı üzerinden;</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2018 yılı için % 3</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2019 yılı için % 3 </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2020 yılı için % 2,5</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2021 yılı için % 2</a:t>
            </a:r>
          </a:p>
          <a:p>
            <a:pPr marL="342900" lvl="0" indent="-342900" algn="just">
              <a:lnSpc>
                <a:spcPct val="107000"/>
              </a:lnSpc>
              <a:spcAft>
                <a:spcPts val="800"/>
              </a:spcAft>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2022 yılı için % 2</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İhtirazi kayıtla verilen beyannamelerde yer alan hesaplanan KDV tutarları toplama dahil edilecektir.</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Tecil-terkin uygulamasından faydalanan mükelleflerde artırıma esas tutarın belirlenmesinde, tecil edilen vergiler hesaplanan vergiden düşürülür.</a:t>
            </a: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765810" algn="l"/>
              </a:tabLs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KDV BEYANNAMESİ VERİLMEMİŞSE</a:t>
            </a:r>
          </a:p>
          <a:p>
            <a:pPr marL="342900" lvl="0" indent="-342900" algn="just">
              <a:lnSpc>
                <a:spcPct val="107000"/>
              </a:lnSpc>
              <a:buFont typeface="Calibri" panose="020F0502020204030204" pitchFamily="34" charset="0"/>
              <a:buChar char="-"/>
              <a:tabLst>
                <a:tab pos="765810" algn="l"/>
              </a:tabLst>
            </a:pP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Hiç beyanname verilmemiş ya da bir veya iki döneme ilişkin beyanname verilmiş olması halinde, ilgili yıl için gelir veya kurumlar vergisi matrah artırımında bulunulmuş olması şartıyla artırılan matrah üzerinden % 18 oranında Katma Değer Vergisi artırımında bulunmak suretiyle bu fıkradan yararlanılır.</a:t>
            </a:r>
          </a:p>
          <a:p>
            <a:pPr marL="342900" lvl="0" indent="-342900" algn="just">
              <a:lnSpc>
                <a:spcPct val="107000"/>
              </a:lnSpc>
              <a:spcAft>
                <a:spcPts val="800"/>
              </a:spcAft>
              <a:buFont typeface="Calibri" panose="020F0502020204030204" pitchFamily="34" charset="0"/>
              <a:buChar char="-"/>
              <a:tabLst>
                <a:tab pos="765810" algn="l"/>
              </a:tabLst>
            </a:pPr>
            <a:r>
              <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Bu durumda olan adi ortaklık, kollektif ve adi komandit ortaklıklarda ortakların tamamının gelir veya kurumlar vergisi yönünden matrah artırımında bulunmaları şarttır.</a:t>
            </a:r>
          </a:p>
          <a:p>
            <a:pPr lvl="0" algn="r">
              <a:lnSpc>
                <a:spcPct val="107000"/>
              </a:lnSpc>
              <a:spcAft>
                <a:spcPts val="800"/>
              </a:spcAft>
              <a:tabLst>
                <a:tab pos="765810" algn="l"/>
              </a:tabLst>
            </a:pPr>
            <a:r>
              <a:rPr lang="tr-TR" sz="1600" kern="100" dirty="0">
                <a:latin typeface="Calibri" panose="020F0502020204030204" pitchFamily="34" charset="0"/>
                <a:ea typeface="Calibri" panose="020F0502020204030204" pitchFamily="34" charset="0"/>
                <a:cs typeface="Times New Roman" panose="02020603050405020304" pitchFamily="18" charset="0"/>
              </a:rPr>
              <a:t>26/40</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2245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910A604-7198-CBAF-851D-2E0E037289B5}"/>
              </a:ext>
            </a:extLst>
          </p:cNvPr>
          <p:cNvSpPr txBox="1"/>
          <p:nvPr/>
        </p:nvSpPr>
        <p:spPr>
          <a:xfrm>
            <a:off x="148856" y="148856"/>
            <a:ext cx="12043144" cy="6768969"/>
          </a:xfrm>
          <a:prstGeom prst="rect">
            <a:avLst/>
          </a:prstGeom>
          <a:noFill/>
        </p:spPr>
        <p:txBody>
          <a:bodyPr wrap="square">
            <a:spAutoFit/>
          </a:bodyPr>
          <a:lstStyle/>
          <a:p>
            <a:pPr algn="just">
              <a:lnSpc>
                <a:spcPct val="107000"/>
              </a:lnSpc>
              <a:spcAft>
                <a:spcPts val="800"/>
              </a:spcAft>
              <a:tabLst>
                <a:tab pos="765810" algn="l"/>
              </a:tabLst>
            </a:pPr>
            <a:r>
              <a:rPr lang="tr-TR" b="1" kern="100" dirty="0">
                <a:effectLst/>
                <a:latin typeface="Calibri" panose="020F0502020204030204" pitchFamily="34" charset="0"/>
                <a:ea typeface="Calibri" panose="020F0502020204030204" pitchFamily="34" charset="0"/>
                <a:cs typeface="Times New Roman" panose="02020603050405020304" pitchFamily="18" charset="0"/>
              </a:rPr>
              <a:t>HESAPLANAN KDV’NİN OLMAMASI</a:t>
            </a:r>
          </a:p>
          <a:p>
            <a:pPr marL="342900" lvl="0" indent="-342900" algn="just">
              <a:lnSpc>
                <a:spcPct val="107000"/>
              </a:lnSpc>
              <a:buFont typeface="Calibri" panose="020F0502020204030204" pitchFamily="34" charset="0"/>
              <a:buChar char="-"/>
              <a:tabLst>
                <a:tab pos="765810"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İlgili takvim yılı içindeki işlemlerin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tamamının</a:t>
            </a:r>
            <a:r>
              <a:rPr lang="tr-TR" kern="100" dirty="0">
                <a:effectLst/>
                <a:latin typeface="Calibri" panose="020F0502020204030204" pitchFamily="34" charset="0"/>
                <a:ea typeface="Calibri" panose="020F0502020204030204" pitchFamily="34" charset="0"/>
                <a:cs typeface="Times New Roman" panose="02020603050405020304" pitchFamily="18" charset="0"/>
              </a:rPr>
              <a:t> istisnalar kapsamındaki teslim ve hizmetlerden oluşması,</a:t>
            </a:r>
          </a:p>
          <a:p>
            <a:pPr marL="342900" lvl="0" indent="-342900" algn="just">
              <a:lnSpc>
                <a:spcPct val="107000"/>
              </a:lnSpc>
              <a:buFont typeface="Calibri" panose="020F0502020204030204" pitchFamily="34" charset="0"/>
              <a:buChar char="-"/>
              <a:tabLst>
                <a:tab pos="765810"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Tecil – terkin uygulaması kapsamındaki teslimlerden oluşması veya</a:t>
            </a:r>
          </a:p>
          <a:p>
            <a:pPr marL="342900" lvl="0" indent="-342900" algn="just">
              <a:lnSpc>
                <a:spcPct val="107000"/>
              </a:lnSpc>
              <a:spcAft>
                <a:spcPts val="800"/>
              </a:spcAft>
              <a:buFont typeface="Calibri" panose="020F0502020204030204" pitchFamily="34" charset="0"/>
              <a:buChar char="-"/>
              <a:tabLst>
                <a:tab pos="765810"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Diğer nedenlerle takvim yılının bütün dönemlerinde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hesaplanan katma değer vergisi bulunmaması halinde,</a:t>
            </a:r>
          </a:p>
          <a:p>
            <a:pPr algn="just">
              <a:lnSpc>
                <a:spcPct val="107000"/>
              </a:lnSpc>
              <a:spcAft>
                <a:spcPts val="800"/>
              </a:spcAft>
              <a:tabLst>
                <a:tab pos="765810" algn="l"/>
              </a:tabLs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İlgili yıl için gelir veya kurumlar vergisi matrah artırımında bulunulmuş olması şartıyla artırılan matrah üzerinden % 18 oranında katma değer vergisi artırımında bulunmak suretiyle bu fıkradan yararlanılır.</a:t>
            </a:r>
          </a:p>
          <a:p>
            <a:pPr algn="just">
              <a:lnSpc>
                <a:spcPct val="107000"/>
              </a:lnSpc>
              <a:spcAft>
                <a:spcPts val="800"/>
              </a:spcAft>
              <a:tabLst>
                <a:tab pos="765810" algn="l"/>
              </a:tabLst>
            </a:pPr>
            <a:endPar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BEYANNAMELERİN BİR KISMINDA HESAPLANAN KDV’NİN OLMASI</a:t>
            </a:r>
          </a:p>
          <a:p>
            <a:pPr marL="342900" lvl="0" indent="-342900" algn="just">
              <a:lnSpc>
                <a:spcPct val="107000"/>
              </a:lnSpc>
              <a:buFont typeface="Calibri" panose="020F0502020204030204" pitchFamily="34" charset="0"/>
              <a:buChar char="-"/>
            </a:pP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Yıl içinde beyannamelerin tamamını vermekle birlikte beyannamelerinin bazılarında hesaplanan katma değer vergisi bulunmayan mükelleflerin bu fıkra hükmüne göre ödemeleri gereken katma değer vergisi tutarı, yukarıda belirtildiği şekilde hesaplanacak % 18 oranındaki katma değer vergisi tutarından aşağı olmamak kaydıyla, hesaplanan katma değer vergisi bulunan beyannamelerdeki vergiler toplamına ilgili yıl için belirlenen oranlar uygulanmak suretiyle hesaplanır.</a:t>
            </a:r>
          </a:p>
          <a:p>
            <a:pPr marL="342900" lvl="0" indent="-342900" algn="just">
              <a:lnSpc>
                <a:spcPct val="107000"/>
              </a:lnSpc>
              <a:spcAft>
                <a:spcPts val="800"/>
              </a:spcAft>
              <a:buFont typeface="Calibri" panose="020F0502020204030204" pitchFamily="34" charset="0"/>
              <a:buChar char="-"/>
            </a:pPr>
            <a:r>
              <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Bu kapsama giren mükellefler, gelir veya kurumlar vergisi için matrah artırımında bulunmamaları halinde bu fıkra hükmünden yararlanamaz.</a:t>
            </a:r>
          </a:p>
          <a:p>
            <a:pPr algn="just">
              <a:lnSpc>
                <a:spcPct val="107000"/>
              </a:lnSpc>
              <a:spcAft>
                <a:spcPts val="800"/>
              </a:spcAft>
              <a:tabLst>
                <a:tab pos="765810" algn="l"/>
              </a:tabLst>
            </a:pPr>
            <a:endPar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765810" algn="l"/>
              </a:tabLst>
            </a:pPr>
            <a:endPar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765810" algn="l"/>
              </a:tabLst>
            </a:pPr>
            <a:endPar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765810" algn="l"/>
              </a:tabLst>
            </a:pPr>
            <a:endPar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tabLst>
                <a:tab pos="765810"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27/40</a:t>
            </a:r>
          </a:p>
        </p:txBody>
      </p:sp>
    </p:spTree>
    <p:extLst>
      <p:ext uri="{BB962C8B-B14F-4D97-AF65-F5344CB8AC3E}">
        <p14:creationId xmlns:p14="http://schemas.microsoft.com/office/powerpoint/2010/main" val="2217829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69E2A1B-938F-7073-BBDC-2AC76E3CA4EE}"/>
              </a:ext>
            </a:extLst>
          </p:cNvPr>
          <p:cNvSpPr txBox="1"/>
          <p:nvPr/>
        </p:nvSpPr>
        <p:spPr>
          <a:xfrm>
            <a:off x="255181" y="170121"/>
            <a:ext cx="11936819" cy="6505563"/>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KDV MATRAH ARTIRIMI İNCELEME HAKKINI TAMAMEN SONLANDIRMIYOR</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7440 sayılı kanuna göre vergi artırımından yararlanmak isteyen mükellefler nezdinde, artırımda bulundukları yıl veya yılların kapsadığı dönemler itibariyle KDV yönünden vergi inlemesi ve tarhiyat yapılmayacaktır. </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Artırımda bulunulan yılları izleyen dönemlerde yapılacak vergi incelemelerine ilişkin olarak artırımda bulunulan dönemler için “Sonraki Dönemlere Devreden KDV” yönünden vergi incelemesi yapılabilecektir.</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Bu incelemelerde artırımda bulunulan dönemler için tarhiyat önerilemeyecek, elde edilen bulgular artırımda bulunulmayan dönemlerdeki tarhiyatlar için kullanılabilecektir.</a:t>
            </a:r>
          </a:p>
          <a:p>
            <a:pPr marL="342900" lvl="0" indent="-342900" algn="just">
              <a:lnSpc>
                <a:spcPct val="107000"/>
              </a:lnSpc>
              <a:spcAft>
                <a:spcPts val="800"/>
              </a:spcAft>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Sonraki dönemlere devreden katma değer vergisi yönünden yapılan incelemelerde artırım talebinde bulunulan dönemler için tarhiyat önerilemez.</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SORUMLU SIFATIYLA BEYAN EDİLEN KDV</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 No.lu KDV beyannameleri için matrah artırımı uygulamasından yararlanmak mümkün değildir.</a:t>
            </a:r>
          </a:p>
          <a:p>
            <a:pPr algn="just">
              <a:lnSpc>
                <a:spcPct val="107000"/>
              </a:lnSpc>
              <a:spcAft>
                <a:spcPts val="800"/>
              </a:spcAft>
            </a:pPr>
            <a:endParaRPr lang="tr-TR"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28/40</a:t>
            </a:r>
          </a:p>
        </p:txBody>
      </p:sp>
    </p:spTree>
    <p:extLst>
      <p:ext uri="{BB962C8B-B14F-4D97-AF65-F5344CB8AC3E}">
        <p14:creationId xmlns:p14="http://schemas.microsoft.com/office/powerpoint/2010/main" val="9235775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3A8F4F4-336F-EFB0-68F8-D7F6A1E1ED3C}"/>
              </a:ext>
            </a:extLst>
          </p:cNvPr>
          <p:cNvSpPr txBox="1"/>
          <p:nvPr/>
        </p:nvSpPr>
        <p:spPr>
          <a:xfrm>
            <a:off x="0" y="1"/>
            <a:ext cx="12192000" cy="6823471"/>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MATRAH VE VERGİ ARTIRIMINDA ORTAK HÜKÜMLER</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Matrah / vergi artırımı üzerinden hesaplanan vergiler, peşin veya ilk taksit Haziran / 2023 (Temmuz 2023 tarihine uzamıştır) ayından başlamak üzere azami 12 eşit taksitte ödenebilecek. </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Matrah ve vergi artırımında bulunan mükelleflerin, ilk iki taksiti süresinde ve tam ödemeleri koşuluyla, bir takvim yılında en fazla üç taksitin süresinde ödenmesi şartı aranılmayacak, süresinde ödenmeyen taksitler son taksiti izleyen ayın sonuna kadar geç ödeme zammıyla birlikte ödenebilecek.</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Taksitler kanunda öngörülen süre ve şekilde ödenmediği takdirde, ödenmeyen vergi tutarları ilk taksit ödeme süresinin son günü vade kabul edilerek gecikme zammıyla birlikte takip edilecek. İncelenmeme ve tarhiyata muhatap olmama imkanından yararlanılmayacaktır. </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Matrah / vergi artırımında bulunan mükellefler hakkında bu kanundan önce başlanılmış incelemelerin 21 Mart 2023 tarihine kadar bitirilmemesi halinde bu işlemlere devam edilmeyecektir.</a:t>
            </a:r>
          </a:p>
          <a:p>
            <a:pPr algn="just">
              <a:lnSpc>
                <a:spcPct val="107000"/>
              </a:lnSpc>
              <a:spcAft>
                <a:spcPts val="800"/>
              </a:spcAft>
            </a:pPr>
            <a:endParaRPr lang="tr-TR"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MATRAH / VERGİ ARTIRIMINDAN YARARLANAMAYACAK</a:t>
            </a:r>
            <a:r>
              <a:rPr lang="tr-TR" sz="2000" b="1" kern="100" dirty="0">
                <a:latin typeface="Calibri" panose="020F0502020204030204" pitchFamily="34" charset="0"/>
                <a:ea typeface="Calibri" panose="020F0502020204030204" pitchFamily="34" charset="0"/>
                <a:cs typeface="Times New Roman" panose="02020603050405020304" pitchFamily="18" charset="0"/>
              </a:rPr>
              <a:t> KİŞİLER</a:t>
            </a:r>
            <a:endParaRPr lang="tr-TR"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Defter, kayıt ve belgeleri yok edenler,</a:t>
            </a:r>
          </a:p>
          <a:p>
            <a:pPr marL="342900" lvl="0" indent="-342900" algn="just">
              <a:lnSpc>
                <a:spcPct val="107000"/>
              </a:lnSpc>
              <a:buFont typeface="Calibri" panose="020F0502020204030204" pitchFamily="34" charset="0"/>
              <a:buChar char="-"/>
            </a:pP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Defter sahifelerini yok ederek yerine başka yapraklar koyanlar veya hiç yaprak koymayanlar,</a:t>
            </a:r>
          </a:p>
          <a:p>
            <a:pPr marL="342900" lvl="0" indent="-342900" algn="just">
              <a:lnSpc>
                <a:spcPct val="107000"/>
              </a:lnSpc>
              <a:buFont typeface="Calibri" panose="020F0502020204030204" pitchFamily="34" charset="0"/>
              <a:buChar char="-"/>
            </a:pPr>
            <a:r>
              <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Belgelerin asıl veya suretlerini tamamen veya kısmen sahte olarak düzenleyenler,</a:t>
            </a:r>
          </a:p>
          <a:p>
            <a:pPr marL="342900" lvl="0" indent="-342900" algn="just">
              <a:lnSpc>
                <a:spcPct val="107000"/>
              </a:lnSpc>
              <a:buFont typeface="Calibri" panose="020F0502020204030204" pitchFamily="34" charset="0"/>
              <a:buChar char="-"/>
            </a:pPr>
            <a:r>
              <a:rPr lang="tr-TR" sz="1800"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Ödeme kaydedici cihazlara yetkisiz ya da yetki sınırlarını aşarak müdahale edenler,</a:t>
            </a:r>
          </a:p>
          <a:p>
            <a:pPr marL="342900" lvl="0" indent="-342900" algn="just">
              <a:lnSpc>
                <a:spcPct val="107000"/>
              </a:lnSpc>
              <a:buFont typeface="Calibri" panose="020F0502020204030204" pitchFamily="34" charset="0"/>
              <a:buChar char="-"/>
            </a:pPr>
            <a:r>
              <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Terör suçundan hüküm görenler,</a:t>
            </a:r>
          </a:p>
          <a:p>
            <a:pPr marL="342900" lvl="0" indent="-342900" algn="just">
              <a:lnSpc>
                <a:spcPct val="107000"/>
              </a:lnSpc>
              <a:spcAft>
                <a:spcPts val="800"/>
              </a:spcAft>
              <a:buFont typeface="Calibri" panose="020F0502020204030204" pitchFamily="34" charset="0"/>
              <a:buChar char="-"/>
            </a:pP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Milli güvenliğe karşı işlenen suçlar nedeniyle haklarında soruşturma ve kovuşturmalar kapsamında vergi incelemesi yapılması, terörün finansmanı suçu veya aklama suçu kapsamında inceleme ve araştırma yapılması talep edilenler.                              </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29/40</a:t>
            </a:r>
            <a:endPar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6058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Metin kutusu 10">
            <a:extLst>
              <a:ext uri="{FF2B5EF4-FFF2-40B4-BE49-F238E27FC236}">
                <a16:creationId xmlns:a16="http://schemas.microsoft.com/office/drawing/2014/main" id="{D56AD7A3-3FC4-DDAB-107D-CC41BFB91CAA}"/>
              </a:ext>
            </a:extLst>
          </p:cNvPr>
          <p:cNvSpPr txBox="1"/>
          <p:nvPr/>
        </p:nvSpPr>
        <p:spPr>
          <a:xfrm>
            <a:off x="745587" y="253218"/>
            <a:ext cx="11155681" cy="6565900"/>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KANUNA GENEL BAKIŞ</a:t>
            </a:r>
          </a:p>
          <a:p>
            <a:pPr algn="just">
              <a:lnSpc>
                <a:spcPct val="107000"/>
              </a:lnSpc>
              <a:spcAft>
                <a:spcPts val="800"/>
              </a:spcAft>
            </a:pPr>
            <a:r>
              <a:rPr lang="tr-TR" sz="1600" b="1" kern="100" dirty="0">
                <a:effectLst/>
                <a:latin typeface="Calibri" panose="020F0502020204030204" pitchFamily="34" charset="0"/>
                <a:ea typeface="Calibri" panose="020F0502020204030204" pitchFamily="34" charset="0"/>
                <a:cs typeface="Times New Roman" panose="02020603050405020304" pitchFamily="18" charset="0"/>
              </a:rPr>
              <a:t>MADDE			İÇERİK</a:t>
            </a:r>
          </a:p>
          <a:p>
            <a:pPr marL="342900" lvl="0" indent="-342900" algn="just">
              <a:lnSpc>
                <a:spcPct val="107000"/>
              </a:lnSpc>
              <a:buFont typeface="+mj-lt"/>
              <a:buAutoNum type="arabicPeriod"/>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Madde		Kapsam ve tanımlar</a:t>
            </a:r>
          </a:p>
          <a:p>
            <a:pPr marL="342900" lvl="0" indent="-342900" algn="just">
              <a:lnSpc>
                <a:spcPct val="107000"/>
              </a:lnSpc>
              <a:buFont typeface="+mj-lt"/>
              <a:buAutoNum type="arabicPeriod"/>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Madde		Kesinleşmiş alacaklar</a:t>
            </a:r>
          </a:p>
          <a:p>
            <a:pPr marL="342900" lvl="0" indent="-342900" algn="just">
              <a:lnSpc>
                <a:spcPct val="107000"/>
              </a:lnSpc>
              <a:buFont typeface="+mj-lt"/>
              <a:buAutoNum type="arabicPeriod"/>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Madde		Kesinleşmemiş veya dava safhasındaki bulunanlar</a:t>
            </a:r>
          </a:p>
          <a:p>
            <a:pPr marL="342900" lvl="0" indent="-342900" algn="just">
              <a:lnSpc>
                <a:spcPct val="107000"/>
              </a:lnSpc>
              <a:buFont typeface="+mj-lt"/>
              <a:buAutoNum type="arabicPeriod"/>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Madde		İnceleme ve tarhiyat safhasında bulunan işlemler</a:t>
            </a:r>
          </a:p>
          <a:p>
            <a:pPr marL="342900" lvl="0" indent="-342900" algn="just">
              <a:lnSpc>
                <a:spcPct val="107000"/>
              </a:lnSpc>
              <a:buFont typeface="+mj-lt"/>
              <a:buAutoNum type="arabicPeriod"/>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Madde		Matrah ve vergi artırımı</a:t>
            </a:r>
          </a:p>
          <a:p>
            <a:pPr marL="342900" lvl="0" indent="-342900" algn="just">
              <a:lnSpc>
                <a:spcPct val="107000"/>
              </a:lnSpc>
              <a:spcAft>
                <a:spcPts val="800"/>
              </a:spcAft>
              <a:buFont typeface="+mj-lt"/>
              <a:buAutoNum type="arabicPeriod"/>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Madde		İşletme kayıtlarının düzeltilmesi</a:t>
            </a:r>
          </a:p>
          <a:p>
            <a:pPr lvl="0" algn="just">
              <a:lnSpc>
                <a:spcPct val="107000"/>
              </a:lnSpc>
              <a:spcAft>
                <a:spcPts val="800"/>
              </a:spcAft>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7 ve 8. Madde		Sosyal Güvenlik Kurumu alacakları</a:t>
            </a:r>
          </a:p>
          <a:p>
            <a:pPr algn="just">
              <a:lnSpc>
                <a:spcPct val="107000"/>
              </a:lnSpc>
              <a:spcAft>
                <a:spcPts val="800"/>
              </a:spcAf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9. Madde			Ortak hükümler</a:t>
            </a:r>
          </a:p>
          <a:p>
            <a:pPr algn="just">
              <a:lnSpc>
                <a:spcPct val="107000"/>
              </a:lnSpc>
              <a:spcAft>
                <a:spcPts val="800"/>
              </a:spcAft>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 Madde			Diğer hükümler ve çeşitli kurum alacakları</a:t>
            </a:r>
          </a:p>
          <a:p>
            <a:pPr algn="just">
              <a:lnSpc>
                <a:spcPct val="107000"/>
              </a:lnSpc>
              <a:spcAft>
                <a:spcPts val="800"/>
              </a:spcAft>
            </a:pPr>
            <a:endParaRPr lang="tr-TR" sz="16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KAPSAM: ALACAKLI İDARELER</a:t>
            </a:r>
          </a:p>
          <a:p>
            <a:pPr marL="342900" lvl="0" indent="-342900" algn="just">
              <a:lnSpc>
                <a:spcPct val="107000"/>
              </a:lnSpc>
              <a:buFont typeface="Calibri" panose="020F0502020204030204" pitchFamily="34" charset="0"/>
              <a:buChar char="-"/>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Hazine ve Maliye Bakanlığı  (Vergi Daireleri</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TOBB, TÜRMOB, TESK</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Ticaret Bakanlığı (Gümrük)			-    Türk Mühendis ve Mimar Odaları Birliği			</a:t>
            </a:r>
          </a:p>
          <a:p>
            <a:pPr marL="342900" lvl="0" indent="-342900" algn="just">
              <a:lnSpc>
                <a:spcPct val="107000"/>
              </a:lnSpc>
              <a:buFont typeface="Calibri" panose="020F0502020204030204" pitchFamily="34" charset="0"/>
              <a:buChar char="-"/>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Sosyal</a:t>
            </a:r>
            <a:r>
              <a:rPr lang="tr-TR" sz="1600"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Güvenlik Kurumu </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Türkiye Barolar Birliği</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İl Özel İdareleri 				-    Türk Tabipler Birliği</a:t>
            </a:r>
          </a:p>
          <a:p>
            <a:pPr marL="342900" lvl="0" indent="-342900" algn="just">
              <a:lnSpc>
                <a:spcPct val="107000"/>
              </a:lnSpc>
              <a:buFont typeface="Calibri" panose="020F0502020204030204" pitchFamily="34" charset="0"/>
              <a:buChar char="-"/>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Belediyeler </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Türk Diş Hekimleri Birliği</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YİKOB’lar 				-    Türk Veteriner Hekimler Birliği</a:t>
            </a:r>
          </a:p>
          <a:p>
            <a:pPr lvl="0" algn="just">
              <a:lnSpc>
                <a:spcPct val="107000"/>
              </a:lnSpc>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Türk Ziraat Odaları Birliği</a:t>
            </a:r>
          </a:p>
          <a:p>
            <a:pPr lvl="0" algn="just">
              <a:lnSpc>
                <a:spcPct val="107000"/>
              </a:lnSpc>
              <a:spcAft>
                <a:spcPts val="800"/>
              </a:spcAf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    Sulama Birlikleri					         3/40</a:t>
            </a:r>
          </a:p>
        </p:txBody>
      </p:sp>
    </p:spTree>
    <p:extLst>
      <p:ext uri="{BB962C8B-B14F-4D97-AF65-F5344CB8AC3E}">
        <p14:creationId xmlns:p14="http://schemas.microsoft.com/office/powerpoint/2010/main" val="38727473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496E0CDC-F345-9AD3-7B0B-AD1565DA33D0}"/>
              </a:ext>
            </a:extLst>
          </p:cNvPr>
          <p:cNvSpPr txBox="1"/>
          <p:nvPr/>
        </p:nvSpPr>
        <p:spPr>
          <a:xfrm>
            <a:off x="148856" y="170121"/>
            <a:ext cx="12043144" cy="6677790"/>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İNCELEMESİ DEVAM EDEN MÜKELLEFLERDE MATRAH VE VERGİ ARTIRIMI</a:t>
            </a: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 Mart 2023 tarihi itibariyle haklarında;</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Defter, kayıt ve belgeleri yok etme, defter sahifelerini yok ederek yerine başka yapraklar koyma veya hiç yaprak koymama,</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Belgelerin asıl veya suretlerini tamamen veya kısmen sahte olarak düzenleme,</a:t>
            </a:r>
          </a:p>
          <a:p>
            <a:pPr marL="342900" lvl="0" indent="-342900" algn="just">
              <a:lnSpc>
                <a:spcPct val="107000"/>
              </a:lnSpc>
              <a:spcAft>
                <a:spcPts val="800"/>
              </a:spcAft>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Ödeme kaydedici cihazlara yetkisiz ya da yetki sınırlarını aşarak müdahale etme,</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Fiillerinden hareketle vergi incelemesi devam edenlerin, diğer mükellefler gibi, kanunda belirtilen süre ve öngörülen şekilde matrah veya vergi artırımında bulunmaları durumunda,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söz konusu vergi incelemesi tamamlanana kadar bu artırımlara ilişkin tahakkuk işlemleri bekletilecektir.</a:t>
            </a:r>
          </a:p>
          <a:p>
            <a:pPr algn="just">
              <a:lnSpc>
                <a:spcPct val="107000"/>
              </a:lnSpc>
              <a:spcAft>
                <a:spcPts val="800"/>
              </a:spcAft>
            </a:pPr>
            <a:r>
              <a:rPr lang="tr-TR" u="sng"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Söz konusu inceleme neticesinde bu fiillerin varlığı tespit edilmezse, mükellefler bu durumdan haberdar edilecek ve artırıma istinaden hesaplanan vergileri ödemeleri durumunda matrah ve vergi artırımı hükümlerinden yararlanılabilecekler.</a:t>
            </a: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tr-TR" sz="1600" kern="100" dirty="0">
                <a:latin typeface="Calibri" panose="020F0502020204030204" pitchFamily="34" charset="0"/>
                <a:ea typeface="Calibri" panose="020F0502020204030204" pitchFamily="34" charset="0"/>
                <a:cs typeface="Times New Roman" panose="02020603050405020304" pitchFamily="18" charset="0"/>
              </a:rPr>
              <a:t>30/40</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71153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3049547C-0628-95CA-C78C-AF185FFE9C45}"/>
              </a:ext>
            </a:extLst>
          </p:cNvPr>
          <p:cNvSpPr txBox="1"/>
          <p:nvPr/>
        </p:nvSpPr>
        <p:spPr>
          <a:xfrm>
            <a:off x="0" y="212652"/>
            <a:ext cx="12192000" cy="6677790"/>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İŞLETME KAYITLARININ DÜZELTİLMESİ (6. MADDE)</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7440 sayılı kanunun 6. Maddesinde bilanço hesaplarının düzeltilmesiyle ilgili 3 ayrı düzenleme bulunmaktadır. </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İşletmede mevcut olduğu halde kayıtlarda yer almayan emtia, makine, teçhizat ve demirbaşların kayda alınması (stok beyanı / affı),</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Kayıtlarda yer aldığı halde işletmede mevcut olmayan emtia, makine, teçhizat ve demirbaşların kayıtlardan çıkartılması,</a:t>
            </a:r>
          </a:p>
          <a:p>
            <a:pPr marL="342900" lvl="0" indent="-342900" algn="just">
              <a:lnSpc>
                <a:spcPct val="107000"/>
              </a:lnSpc>
              <a:spcAft>
                <a:spcPts val="800"/>
              </a:spcAft>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Kayıtlarda yer aldığı halde işletmede mevcut olmayan kasa mevcudu ve ortaklardan alacakların beyanı.</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Kanun gerekçesinde bilanço hesaplarının düzeltilmesine ilişkin bu düzenlemenin getirilme nedeni;</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İşletme kayıtlarının fiili durumlarına uygun hale getirilerek kayıtlı ekonomiye geçişin teşvik edilmesi ve</a:t>
            </a:r>
          </a:p>
          <a:p>
            <a:pPr marL="342900" lvl="0" indent="-342900" algn="just">
              <a:lnSpc>
                <a:spcPct val="107000"/>
              </a:lnSpc>
              <a:spcAft>
                <a:spcPts val="800"/>
              </a:spcAft>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Kayıt dışı faaliyetlerin kayıt altına alınması ve bu suretle gelir veya kurumlar vergisi mükelleflerinin yasal kayıtlarının gerçek durumu yansıtır bir hale getirilmesi</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Olarak ifade ediliyor.</a:t>
            </a:r>
          </a:p>
          <a:p>
            <a:pPr algn="just">
              <a:lnSpc>
                <a:spcPct val="107000"/>
              </a:lnSpc>
              <a:spcAft>
                <a:spcPts val="800"/>
              </a:spcAft>
            </a:pPr>
            <a:endPar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31/40</a:t>
            </a:r>
          </a:p>
        </p:txBody>
      </p:sp>
    </p:spTree>
    <p:extLst>
      <p:ext uri="{BB962C8B-B14F-4D97-AF65-F5344CB8AC3E}">
        <p14:creationId xmlns:p14="http://schemas.microsoft.com/office/powerpoint/2010/main" val="2920910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3BE812D-AEEC-8D31-5C8F-DF47801AE605}"/>
              </a:ext>
            </a:extLst>
          </p:cNvPr>
          <p:cNvSpPr txBox="1"/>
          <p:nvPr/>
        </p:nvSpPr>
        <p:spPr>
          <a:xfrm>
            <a:off x="0" y="0"/>
            <a:ext cx="12192000" cy="11453905"/>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İŞLETMEDE BULUNDUĞU HALDE KAYITLARDA YER ALMAYAN KIYMETLER (MADDE 6/1)</a:t>
            </a:r>
          </a:p>
          <a:p>
            <a:pPr algn="just">
              <a:lnSpc>
                <a:spcPct val="107000"/>
              </a:lnSpc>
              <a:spcAft>
                <a:spcPts val="800"/>
              </a:spcAft>
            </a:pPr>
            <a:endParaRPr lang="tr-TR"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Kanunun 6/1 maddesinde stok beyanı / affı düzenlemesi ile; gelir ve kurumlar vergisi mükelleflerine, işletmelerinde mevcut olduğu halde kayıtlarında yer almayan bir başka deyişle faturasız emtia, makine, teçhizat ve demirbaşları yasal kayıtlarına intikal ettirmek suretiyle, kayıtlarını fiili duruma uygun hale getirme imkânı sağlanıyor.  </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Bu şekilde daha önce faturasız satın alınan ve işletmede bulunduğu halde muhasebe kayıtlarında yer almayan emtia, makine, teçhizat ve demirbaşlar kayıtlara alınabilecek, fiili gerçek durum ile defterlerde yer alacak kayıtlı durum uygun hale getirilebilecek.</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Stok beyanından / affında tüm gelir ve kurumlar vergisi mükellefleri yararlanabilecek.</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Bu anlamda serbest meslek erbabı, ferdi ticari işletmeler, adi ortaklıklar, şahıs ve sermaye şirketleri, dernek ve vakıflara ait iktisadi işletmeler ve iş ortaklıkları bu düzenlemeden yararlanarak, stok beyanında bulunabilecekler.</a:t>
            </a:r>
          </a:p>
          <a:p>
            <a:pPr algn="just">
              <a:lnSpc>
                <a:spcPct val="107000"/>
              </a:lnSpc>
              <a:spcAft>
                <a:spcPts val="800"/>
              </a:spcAft>
            </a:pP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Stok beyanının 31 Mayıs 2023 tarihine kadar yapılması gerekiyordu. Ancak Cumhurbaşkanımız bu süreyi 30 Haziran 2023 (Tatile denk geldiği için 3 Temmuz 2023) tarihine kadar uzatmış bulunmaktadır. </a:t>
            </a:r>
          </a:p>
          <a:p>
            <a:pPr algn="just">
              <a:lnSpc>
                <a:spcPct val="107000"/>
              </a:lnSpc>
              <a:spcAft>
                <a:spcPts val="800"/>
              </a:spcAft>
            </a:pPr>
            <a:r>
              <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Mükelleflerin, işletmelerinde mevcut olduğu halde kayıtlarında yer almayan emtia, makine, teçhizat ve demirbaşlarını 3 Temmuz 2023 tarihine kadar KDV yönünden bağlı oldukları vergi dairelerine verecekleri beyanname ve eki envanter listesiyle bildirmeleri gerekmektedir. Ekinde envanter listesi olmayan beyannameler kabul edilmemektedir.</a:t>
            </a:r>
          </a:p>
          <a:p>
            <a:pPr algn="just">
              <a:lnSpc>
                <a:spcPct val="107000"/>
              </a:lnSpc>
              <a:spcAft>
                <a:spcPts val="800"/>
              </a:spcAft>
            </a:pP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Stok beyanı bildirim tarihindeki rayiç bedeller üzerinden yapılacaktır. Rayiç bedeller mükellefin kendisi tarafından bizzat tespit edilebileceği gibi, bağlı olduğu meslek kuruluşuna da tespit ettirilebilecek, bildirilen kıymetler yasal kayıt suresi içerisinde kayıtlara intikal ettirilmelidir.</a:t>
            </a:r>
          </a:p>
          <a:p>
            <a:pPr algn="r">
              <a:lnSpc>
                <a:spcPct val="107000"/>
              </a:lnSpc>
              <a:spcAft>
                <a:spcPts val="800"/>
              </a:spcAf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32/40</a:t>
            </a:r>
          </a:p>
          <a:p>
            <a:pPr algn="just">
              <a:lnSpc>
                <a:spcPct val="107000"/>
              </a:lnSpc>
              <a:spcAft>
                <a:spcPts val="800"/>
              </a:spcAft>
            </a:pPr>
            <a:endPar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14356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598B25A-5016-EE93-5786-FD7CC9C7970E}"/>
              </a:ext>
            </a:extLst>
          </p:cNvPr>
          <p:cNvSpPr txBox="1"/>
          <p:nvPr/>
        </p:nvSpPr>
        <p:spPr>
          <a:xfrm>
            <a:off x="170121" y="170122"/>
            <a:ext cx="12021879" cy="6609630"/>
          </a:xfrm>
          <a:prstGeom prst="rect">
            <a:avLst/>
          </a:prstGeom>
          <a:noFill/>
        </p:spPr>
        <p:txBody>
          <a:bodyPr wrap="square">
            <a:spAutoFit/>
          </a:bodyPr>
          <a:lstStyle/>
          <a:p>
            <a:pPr algn="just">
              <a:lnSpc>
                <a:spcPct val="107000"/>
              </a:lnSpc>
              <a:spcAft>
                <a:spcPts val="800"/>
              </a:spcAft>
            </a:pPr>
            <a:endParaRPr lang="tr-TR"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STOK BEYANI / AFFI KAPSAMINDA BEYAN EDİLECEK EMTİALAR</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Ticaret (alım – satım) işletmelerinde satışa hazır mallar, imalatçı işletmelerde ise hammadde, malzeme, yarı mamul ve mamul mallar stok beyanı / affı kapsamında beyan edilebilecektir.</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Aynı şekilde inşaat işletmelerinin (yıllara sâri inşaat ve onarım işi, kat karşılığı veya kendi adlarına inşaat yapıp satanlar) varsa inşa edilen ve emtia niteliğindeki taşınmazları (daire, dükkân vb.) ile üretimde kullandıkları demir, çimento, tuğla gibi ilk madde ve malzemelerini veya yarı mamullerini de bildirmeleri mümkündür.</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DÜŞÜK BEDELLE SATAMAMA VE AMORTİSMAN AYIRAMAMA YASAĞI </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Stok beyanı / affı kapsamında beyan edilen kıymetlerin satılması halinde satış bedeli, stok beyanında bildirilen rayiç bedelden düşük olamayacaktır.</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Satış bedelinin bu bedelden düşük olması halinde, kazancın tespitinde beyan edilen kayıtlı rayiç bedel dikkate alınacaktır. Bir başka ifade ile satıştan zarar edilirse bu zarar matrahtan indirim konusu yapılamayacaktır.</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Stok beyanında bildirilen rayiç bedeller satış kazancının tespitinde maliyet olarak kabul edilecek, bildirime dahil edilen makine, teçhizat ve demirbaşlar için amortisman ayrılamayacaktır.</a:t>
            </a:r>
          </a:p>
          <a:p>
            <a:pPr algn="just">
              <a:lnSpc>
                <a:spcPct val="107000"/>
              </a:lnSpc>
              <a:spcAft>
                <a:spcPts val="800"/>
              </a:spcAft>
            </a:pPr>
            <a:endPar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33/40</a:t>
            </a:r>
          </a:p>
        </p:txBody>
      </p:sp>
    </p:spTree>
    <p:extLst>
      <p:ext uri="{BB962C8B-B14F-4D97-AF65-F5344CB8AC3E}">
        <p14:creationId xmlns:p14="http://schemas.microsoft.com/office/powerpoint/2010/main" val="28581166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436C9762-8237-E449-7420-D28234B5729E}"/>
              </a:ext>
            </a:extLst>
          </p:cNvPr>
          <p:cNvSpPr txBox="1"/>
          <p:nvPr/>
        </p:nvSpPr>
        <p:spPr>
          <a:xfrm>
            <a:off x="0" y="-1"/>
            <a:ext cx="12192000" cy="6867842"/>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STOK BEYANININ VERGİSEL YÜKÜMLÜLÜĞÜ</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Önceden faturasız satın alınmış emtia, makine, teçhizat ve demirbaşların stok beyanı / affı kapsamında kayıtlara alınabilmesi için, bunların rayiç bedeli üzerinden tabi oldukları KDV oranının yarısı (yüzde yarım, yüzde dört veya yüzde dokuz)  esas alınmak suretiyle KDV hesaplanarak, stok beyanına ilişkin beyanname ve envanter listesinin 03 Temmuz 2023 tarihine kadar (bu tarih dahil) verilmesi ve tahakkuk edecek verginin de aynı süre içinde ödenmesi gerekiyor.  </a:t>
            </a:r>
          </a:p>
          <a:p>
            <a:pPr algn="just">
              <a:lnSpc>
                <a:spcPct val="107000"/>
              </a:lnSpc>
              <a:spcAft>
                <a:spcPts val="800"/>
              </a:spcAft>
            </a:pPr>
            <a:endParaRPr lang="tr-TR"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TESLİMLERİ KDV’DEN İSTİSNA OLAN KIYMETLER </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Faturasız olarak satın alınmış emtia makine, teçhizat ve demirbaşların stok beyanı / affı kapsamında kayıtlara alınabilmesi için mutlak suretle bunların teslimlerinin KDV’ye tabi olması ve belirlenmiş oranlarda KDV ödenmesi gerekmektedir.</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Dolayısıyla, teslimleri KDV’den istisna olan emtia, makine, teçhizat ve demirbaşlarla ilgili olarak stok beyanı / affından yararlanılması mümkün bulunmamaktadır. </a:t>
            </a: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STOK BEYANI KAPSAMINDA ÖDENEN KDV’LERİN İNDİRİMİ</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Stok beyanı / affı kapsamında beyan edilen sadece emtiaya ilişkin olarak hesaplanarak ödenen KDV indirim konusu yapılabilecek ancak iade konusu yapılamayacak.</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Diğer taraftan kayıtlarda yer almayan makine, teçhizat ve demirbaşların rayiç bedeli üzerinden hesaplanarak ödenen KDV’nin indirimi ve iadesi mümkün değildir. Bunların ödenen KDV’si ödendiği yılın gelir veya kurumlar vergisi matrahlarının belirlenmesinde sadece gider olarak dikkate alınabilecektir. </a:t>
            </a:r>
          </a:p>
          <a:p>
            <a:pPr algn="r">
              <a:lnSpc>
                <a:spcPct val="107000"/>
              </a:lnSpc>
              <a:spcAft>
                <a:spcPts val="800"/>
              </a:spcAft>
            </a:pPr>
            <a:r>
              <a:rPr lang="tr-TR" sz="1600" kern="100" dirty="0">
                <a:latin typeface="Calibri" panose="020F0502020204030204" pitchFamily="34" charset="0"/>
                <a:ea typeface="Calibri" panose="020F0502020204030204" pitchFamily="34" charset="0"/>
                <a:cs typeface="Times New Roman" panose="02020603050405020304" pitchFamily="18" charset="0"/>
              </a:rPr>
              <a:t>34/40</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91075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3E009443-B5A5-8277-AA11-7E67FEC0C884}"/>
              </a:ext>
            </a:extLst>
          </p:cNvPr>
          <p:cNvSpPr txBox="1"/>
          <p:nvPr/>
        </p:nvSpPr>
        <p:spPr>
          <a:xfrm>
            <a:off x="170120" y="148856"/>
            <a:ext cx="12021879" cy="6941196"/>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GEÇMİŞE DÖNÜK KDV TARHİYATI YAPILMAMA GARANTİSİ</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Stok beyanı / affı kapsamında beyanda bulunan mükelleflere, belgesiz mal bulundurduğu gerekçesiyle (KDV Kanunu 9/2 Maddesi) malın emsal bedeli üzerinden re ’sen cezalı KDV tarhiyatı yapılmayacaktır. </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BEYAN EDİLEN KIYMETLER İÇİN ÖZEL KARŞILIK HESABI </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Bilanço esasına göre defter tutan mükellefler, aktiflerine intikal ettirdikleri emtia için ayrı (525 Kayda Alınan Emtia Özel Karşılık Hesabı), makine, teçhizat ve demirbaşlar için ayrı (526 Demirbaş, Makine ve Teçhizat Özel Karşılık Hesabı) olmak üzere pasifte karşılık hesabı açacaklardır.</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Emtia için ayrılan karşılık, ortaklara dağıtılması veya işletmenin tasfiye edilmesi halinde sermayenin unsuru sayılacak ve vergilendirilmeyecek.</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Makine, teçhizat ve demirbaşlar ayrıca envantere kaydedilecek ve ayrılan karşılık birikmiş amortisman olarak kabul edilecek. Bildirime dahil edilen makine, teçhizat ve demirbaşlar için amortisman ayrılmayacak.</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İşletme hesabı esasına göre defter tutan mükellefler ise beyan ettikleri emtiayı defterlerinin gider kısmına satın alınan mal olarak kaydedeceklerdir.</a:t>
            </a: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35/40</a:t>
            </a: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9473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74C7890-2934-7A85-350E-7336C426DB26}"/>
              </a:ext>
            </a:extLst>
          </p:cNvPr>
          <p:cNvSpPr txBox="1"/>
          <p:nvPr/>
        </p:nvSpPr>
        <p:spPr>
          <a:xfrm>
            <a:off x="0" y="170120"/>
            <a:ext cx="12192000" cy="6494150"/>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STOK BEYANININ SAĞLADIĞI AVANTAJLAR</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Faturasız emtia, makine, teçhizat ve demirbaşların faturası Devletten alınmış olacak.</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Faturasız emtia, makine, teçhizat ve demirbaşlar düşük bir KDV ödenerek kayıtlara alınmış olacak.</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Faturasız mal bulundurduğu gerekçesiyle, KDV Kanununun 9/2 maddesi kapsamında cezalı KDV tarhiyatı yapılma riski ortadan kaldırılmış olacak.</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Emtia için ödenen KDV indirim konusu yapılabilecek.</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Kayıtlara alınan makine, teçhizat ve demirbaşlar bilançoda duran varlıklar grubunda yani bilançonun aktifinde artışa neden olacak, karşılık hesabı ise özkaynaklar grubunda yani bilançonun pasif tarafında bir artış sağlanmış olacak. </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Bildirilen emtianın değeri kadar para işletmeden vergisiz olarak çekilip ortaklara dağıtılabilecektir.</a:t>
            </a:r>
          </a:p>
          <a:p>
            <a:pPr marL="342900" lvl="0" indent="-342900" algn="just">
              <a:lnSpc>
                <a:spcPct val="107000"/>
              </a:lnSpc>
              <a:spcAft>
                <a:spcPts val="800"/>
              </a:spcAft>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Devlet güvencesinde geleceğe yönelik risksiz ve düşük KDV’li stok elde edilmiş olunacak. </a:t>
            </a:r>
          </a:p>
          <a:p>
            <a:pPr marL="228600"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p>
          <a:p>
            <a:pPr marL="228600"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STOK BEYANININ DEZAVANTAJLARI</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Kayda alınan faturasız makine, teçhizat ve demirbaşlar için ödenen KDV indirim konusu yapılamayacak,</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Kayda alınan makine, teçhizat ve demirbaşlar için özel karşılık hesabına alınan tutar sermayeye eklenemeyecek, bunlar için amortisman ayrılamayacak.</a:t>
            </a:r>
          </a:p>
          <a:p>
            <a:pPr marL="342900" lvl="0" indent="-342900" algn="just">
              <a:lnSpc>
                <a:spcPct val="107000"/>
              </a:lnSpc>
              <a:spcAft>
                <a:spcPts val="800"/>
              </a:spcAft>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Kayda alınan emtia makine, teçhizat ve demirbaşların satış bedelinin tamamı, duran varlık satış karı olarak vergilendirilecek. </a:t>
            </a:r>
          </a:p>
          <a:p>
            <a:pPr marL="342900" lvl="0" indent="-342900" algn="just">
              <a:lnSpc>
                <a:spcPct val="107000"/>
              </a:lnSpc>
              <a:spcAft>
                <a:spcPts val="800"/>
              </a:spcAft>
              <a:buFont typeface="Calibri" panose="020F0502020204030204" pitchFamily="34" charset="0"/>
              <a:buChar char="-"/>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r">
              <a:lnSpc>
                <a:spcPct val="107000"/>
              </a:lnSpc>
              <a:spcAft>
                <a:spcPts val="800"/>
              </a:spcAft>
            </a:pPr>
            <a:r>
              <a:rPr lang="tr-TR" sz="1600" kern="100" dirty="0">
                <a:latin typeface="Calibri" panose="020F0502020204030204" pitchFamily="34" charset="0"/>
                <a:ea typeface="Calibri" panose="020F0502020204030204" pitchFamily="34" charset="0"/>
                <a:cs typeface="Times New Roman" panose="02020603050405020304" pitchFamily="18" charset="0"/>
              </a:rPr>
              <a:t>36/40</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16185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6743E1F-34AB-DA77-7232-280E6FEE028B}"/>
              </a:ext>
            </a:extLst>
          </p:cNvPr>
          <p:cNvSpPr txBox="1"/>
          <p:nvPr/>
        </p:nvSpPr>
        <p:spPr>
          <a:xfrm>
            <a:off x="170121" y="148855"/>
            <a:ext cx="12021879" cy="7045262"/>
          </a:xfrm>
          <a:prstGeom prst="rect">
            <a:avLst/>
          </a:prstGeom>
          <a:noFill/>
        </p:spPr>
        <p:txBody>
          <a:bodyPr wrap="square">
            <a:spAutoFit/>
          </a:bodyPr>
          <a:lstStyle/>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KAYITLARDA YER ALDIĞI HALDE İŞLETMEDE BULUNMAYAN KIYMETLER (MADDE 6/2)</a:t>
            </a: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Mükellefler, kayıtlarında yer aldığı halde </a:t>
            </a: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işletmede mevcut olmayan emtia, makine, teçhizat ve demirbaşlarını, 31 Mayıs 2023 </a:t>
            </a:r>
            <a:r>
              <a:rPr lang="tr-TR"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(Cumhurbaşkanımız bu süreyi 30 Haziran 2023 tarihine kadar uzatmıştır) </a:t>
            </a: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tarihine kadar fatura düzenlemek ve her türlü vergisel yükümlülüklerini yerine getirmek suretiyle kayıtlarını düzeltebilirler.</a:t>
            </a: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Kanuna göre tespit edilen bedeller üzerinden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kıymetin tabi olduğu oranda KDV hesaplanır </a:t>
            </a:r>
            <a:r>
              <a:rPr lang="tr-TR" kern="100" dirty="0">
                <a:effectLst/>
                <a:latin typeface="Calibri" panose="020F0502020204030204" pitchFamily="34" charset="0"/>
                <a:ea typeface="Calibri" panose="020F0502020204030204" pitchFamily="34" charset="0"/>
                <a:cs typeface="Times New Roman" panose="02020603050405020304" pitchFamily="18" charset="0"/>
              </a:rPr>
              <a:t>ve 1 no.lu KDV beyannamesinde açılan bölümde beyan edilir. </a:t>
            </a: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Bu beyana ilişkin ödenecek KDV tutarı çıkması halinde peşin veya 3 taksitte ödenir.</a:t>
            </a: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Hasılat esaslı vergilendirme usulüne tabi mükellefler için bu kapsamdaki makine, teçhizat ve demirbaşları için tespit edilecek KDV dahil hasılata % 1,5 oranı uygulanarak ödenecek KDV tutarı belirlenebilecek.</a:t>
            </a:r>
          </a:p>
          <a:p>
            <a:pPr algn="just">
              <a:lnSpc>
                <a:spcPct val="107000"/>
              </a:lnSpc>
              <a:spcAft>
                <a:spcPts val="800"/>
              </a:spcAft>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Mükelleflere, kayıtlarından çıkardıkları emtia, makine, teçhizat ve demirbaşlarla ilgili olarak geçmişe yönelik tarhiyat yapılmayacak, ceza ve faiz uygulanmayacaktır.</a:t>
            </a: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37/40</a:t>
            </a:r>
          </a:p>
        </p:txBody>
      </p:sp>
    </p:spTree>
    <p:extLst>
      <p:ext uri="{BB962C8B-B14F-4D97-AF65-F5344CB8AC3E}">
        <p14:creationId xmlns:p14="http://schemas.microsoft.com/office/powerpoint/2010/main" val="16564020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E0ED1B42-53A6-5451-C587-B57EA77DBCC0}"/>
              </a:ext>
            </a:extLst>
          </p:cNvPr>
          <p:cNvSpPr txBox="1"/>
          <p:nvPr/>
        </p:nvSpPr>
        <p:spPr>
          <a:xfrm>
            <a:off x="0" y="0"/>
            <a:ext cx="12192000" cy="6801927"/>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KASA VE ORTAKLARDAN ALACAKLAR DÜZELTME İMKANI</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Şirketlerin, 31 Aralık 2022 tarihi itibariyle defter kayıtlarında ve bilançolarında gözüken ancak kasada mevcut olmayan nakit paraları ile ödünç para verme ve benzeri nedenlerle ortaklarından alacaklı bulundukları tutarlara vergi affı geldi. Söz konusu tutarlar, yüzde 3 vergi ödenmek suretiyle kayıtlardan silinebilecek.</a:t>
            </a:r>
          </a:p>
          <a:p>
            <a:pPr marL="342900" lvl="0" indent="-342900" algn="just">
              <a:lnSpc>
                <a:spcPct val="107000"/>
              </a:lnSpc>
              <a:spcAft>
                <a:spcPts val="800"/>
              </a:spcAft>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Bu düzenlemeden yararlanmak zorunlu değil, isteğe bağlıdır.</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Bu düzenleme ile, bilanço esasına tabi kurumlar vergisi mükelleflerine, işletmede bulunmayan;</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Kasa mevcudu,</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Ortaklardan Alacaklar ile</a:t>
            </a:r>
          </a:p>
          <a:p>
            <a:pPr marL="342900" lvl="0" indent="-342900" algn="just">
              <a:lnSpc>
                <a:spcPct val="107000"/>
              </a:lnSpc>
              <a:spcAft>
                <a:spcPts val="800"/>
              </a:spcAft>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Bunlarla ilgili diğer hesaplarda yer alan işlemlerini</a:t>
            </a:r>
          </a:p>
          <a:p>
            <a:pPr lvl="0"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Gerçek duruma uygun hale getirmelerine imkân veriliyor.</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Bu düzenleme ile şirketlerin kasalarında gözüken ve gerçek olmayan yüksek miktardaki nakiti ile yine ortaklardan alacaklı olarak gözüktükleri çok azı gerçek büyük kısmı ise fiktif olan tutarların düzeltilmesi imkânı getirilmiştir.</a:t>
            </a: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DÜZENLEMEDEN YARARLANACAK MÜKELLEFLER</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Bu düzenlemeden yararlanabilecek </a:t>
            </a:r>
            <a:r>
              <a:rPr lang="tr-TR"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bilanço esasına göre defter tutan kurumlar vergisi mükellefi şirketler </a:t>
            </a:r>
            <a:r>
              <a:rPr lang="tr-TR" kern="100" dirty="0">
                <a:effectLst/>
                <a:latin typeface="Calibri" panose="020F0502020204030204" pitchFamily="34" charset="0"/>
                <a:ea typeface="Calibri" panose="020F0502020204030204" pitchFamily="34" charset="0"/>
                <a:cs typeface="Times New Roman" panose="02020603050405020304" pitchFamily="18" charset="0"/>
              </a:rPr>
              <a:t>beyan ettikleri tutarlar üzerinden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yüzde 3 vergi hesaplayacak ve beyanname verme süresi içinde ödeyecekler.</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Beyan ve ödeme süresi 31 Mayıs 2023 olarak belirlenmişti. Ancak Cumhurbaşkanımız bu süreyi 30 Haziran 2023 (Tatile denk geldiği için 3 Temmuz 2023) tarihine kadar uzatmış bulunuyor.	</a:t>
            </a:r>
          </a:p>
          <a:p>
            <a:pPr algn="just">
              <a:lnSpc>
                <a:spcPct val="107000"/>
              </a:lnSpc>
              <a:spcAft>
                <a:spcPts val="800"/>
              </a:spcAft>
            </a:pPr>
            <a:endParaRPr lang="tr-TR"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38/40</a:t>
            </a:r>
          </a:p>
        </p:txBody>
      </p:sp>
    </p:spTree>
    <p:extLst>
      <p:ext uri="{BB962C8B-B14F-4D97-AF65-F5344CB8AC3E}">
        <p14:creationId xmlns:p14="http://schemas.microsoft.com/office/powerpoint/2010/main" val="4586370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27559F39-15E4-B27E-A1AB-C40E0A11705A}"/>
              </a:ext>
            </a:extLst>
          </p:cNvPr>
          <p:cNvSpPr txBox="1"/>
          <p:nvPr/>
        </p:nvSpPr>
        <p:spPr>
          <a:xfrm>
            <a:off x="0" y="0"/>
            <a:ext cx="12192000" cy="6929782"/>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DÜZENLEMEDE DİKKATE ALINACAK BİLANÇO</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Düzeltme Beyanında bulunacak şirketlerin 31 Aralık 2022 tarihli bilançolarını dikkate almaları gerekiyor. Özel hesap dönemi kullanan mükellefler ise, 2022 yılı içerisinde sona eren hesap dönemlerine ilişkin olarak düzenleyecekleri bilançolarını esas alacaklardır.</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Düzeltme (silme) işleminde 31 Aralık 2022 tarihli bilançolarda görünen tutarlar esas alınacak. Bir başka ifade ile düzeltilerek silinecek tutarlar 31 Aralık 2022 tarihli bilançolarda görünen tutarlardan fazla olamayacak.</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Düzeltmeye esas tutarın belirlenmesinde, Ortaklara Borçlar hesabındaki tutarlar da dikkate alınacak. Bu durumda alacaklar, borçlar ile karşılaştırılarak netleştirilecektir. Ayrıca bu tutarın belirlenmesinde, başka hesaplarda takip edilen tutarlar da dikkate alınacaktır. Tek düzen hesap planında yer alan 131 – 231 Ortaklardan Alacaklar toplamından, 331 – 431 Ortaklara Borçlar toplamının çıkarılması sonucunda kalan net tutar düzeltmeye tabi tutulacaktır.  </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Uygulamada normalde Kasa veya Ortaklardan Alacaklar hesaplarında izlenmesi gereken belgesiz harcamalar veya ortaklara verilen borç paralar, bu hesapların şişmesine engel olunması ve daha az adat faizi hesaplanmak istenmesi amacıyla başka hesaplara (120, 121, 127, 136, 159, 236, 259, 320, 329 no.lu hesaplar gibi) kaydırılarak izlendiği görülüyor. </a:t>
            </a:r>
          </a:p>
          <a:p>
            <a:pPr algn="just">
              <a:lnSpc>
                <a:spcPct val="107000"/>
              </a:lnSpc>
              <a:spcAft>
                <a:spcPts val="800"/>
              </a:spcAf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Kanaatimizce normal şartlarda Kasa ve Ortaklardan Alacaklar hesaplarında izlenmesi gereken, adat faizi hesabından kaçınmak vb. nedenlerle yukarıda belirtilen hesaplarda izlenen tutarların da bu kapsamda düzeltilmesi mümkündür. </a:t>
            </a:r>
          </a:p>
          <a:p>
            <a:pPr algn="just">
              <a:lnSpc>
                <a:spcPct val="107000"/>
              </a:lnSpc>
              <a:spcAft>
                <a:spcPts val="800"/>
              </a:spcAft>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Bu düzeltme kapsamında ödenen yüzde 3 vergi kurumlar vergisinden mahsup edilemeyeceği gibi, beyan edilen tutarlar ve yüzde 3 vergi, kurumlar vergisi matrahının tespitinde gider olarak kabul edilmeyecektir.</a:t>
            </a: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tr-TR" sz="1600" kern="100" dirty="0">
                <a:latin typeface="Calibri" panose="020F0502020204030204" pitchFamily="34" charset="0"/>
                <a:ea typeface="Calibri" panose="020F0502020204030204" pitchFamily="34" charset="0"/>
                <a:cs typeface="Times New Roman" panose="02020603050405020304" pitchFamily="18" charset="0"/>
              </a:rPr>
              <a:t>39/40</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3072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B5CF1446-0CBA-BFCA-8D21-3FA0E0906D0D}"/>
              </a:ext>
            </a:extLst>
          </p:cNvPr>
          <p:cNvSpPr txBox="1"/>
          <p:nvPr/>
        </p:nvSpPr>
        <p:spPr>
          <a:xfrm>
            <a:off x="1181685" y="647114"/>
            <a:ext cx="10748045" cy="6210886"/>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KAPSAM:  ALACAK TÜRLERİ-1</a:t>
            </a:r>
          </a:p>
          <a:p>
            <a:pPr marL="342900" lvl="0" indent="-342900" algn="just">
              <a:lnSpc>
                <a:spcPct val="107000"/>
              </a:lnSpc>
              <a:buFont typeface="+mj-lt"/>
              <a:buAutoNum type="arabicPeriod"/>
            </a:pPr>
            <a:r>
              <a:rPr lang="tr-TR" b="1" kern="100" dirty="0">
                <a:effectLst/>
                <a:latin typeface="Calibri" panose="020F0502020204030204" pitchFamily="34" charset="0"/>
                <a:ea typeface="Calibri" panose="020F0502020204030204" pitchFamily="34" charset="0"/>
                <a:cs typeface="Times New Roman" panose="02020603050405020304" pitchFamily="18" charset="0"/>
              </a:rPr>
              <a:t>VERGİ VE VERGİ CEZALARI</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Gelir Vergisi</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Kurumlar Vergisi</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Katma Değer Vergisi</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Özel Tüketim Vergisi</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Motorlu Taşıtlar Vergisi</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Emlak Vergisi</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Çevre Temizlik Vergisi</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Gümrük Vergisi ve Gümrük idari para cezaları</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Diğer Vergiler</a:t>
            </a:r>
          </a:p>
          <a:p>
            <a:pPr marL="342900" lvl="0" indent="-342900" algn="just">
              <a:lnSpc>
                <a:spcPct val="107000"/>
              </a:lnSpc>
              <a:spcAft>
                <a:spcPts val="800"/>
              </a:spcAft>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Vergi cezaları, faizleri ve gecikme zamları</a:t>
            </a:r>
          </a:p>
          <a:p>
            <a:pPr lvl="0"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r">
              <a:lnSpc>
                <a:spcPct val="107000"/>
              </a:lnSpc>
              <a:spcAft>
                <a:spcPts val="800"/>
              </a:spcAft>
            </a:pPr>
            <a:r>
              <a:rPr lang="tr-TR" sz="1600" kern="100" dirty="0">
                <a:latin typeface="Calibri" panose="020F0502020204030204" pitchFamily="34" charset="0"/>
                <a:ea typeface="Calibri" panose="020F0502020204030204" pitchFamily="34" charset="0"/>
                <a:cs typeface="Times New Roman" panose="02020603050405020304" pitchFamily="18" charset="0"/>
              </a:rPr>
              <a:t>4/40</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09861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AE2FAFF-FAD1-5FF8-D27C-FC682E6FCD17}"/>
              </a:ext>
            </a:extLst>
          </p:cNvPr>
          <p:cNvSpPr>
            <a:spLocks noGrp="1"/>
          </p:cNvSpPr>
          <p:nvPr>
            <p:ph idx="1"/>
          </p:nvPr>
        </p:nvSpPr>
        <p:spPr>
          <a:xfrm>
            <a:off x="838200" y="1825624"/>
            <a:ext cx="11133406" cy="4870597"/>
          </a:xfrm>
        </p:spPr>
        <p:txBody>
          <a:bodyPr>
            <a:normAutofit fontScale="85000" lnSpcReduction="20000"/>
          </a:bodyPr>
          <a:lstStyle/>
          <a:p>
            <a:endParaRPr lang="tr-TR" dirty="0"/>
          </a:p>
          <a:p>
            <a:endParaRPr lang="tr-TR" dirty="0"/>
          </a:p>
          <a:p>
            <a:endParaRPr lang="tr-TR" dirty="0"/>
          </a:p>
          <a:p>
            <a:endParaRPr lang="tr-TR" dirty="0"/>
          </a:p>
          <a:p>
            <a:endParaRPr lang="tr-TR" dirty="0"/>
          </a:p>
          <a:p>
            <a:endParaRPr lang="tr-TR" dirty="0"/>
          </a:p>
          <a:p>
            <a:endParaRPr lang="tr-TR" dirty="0"/>
          </a:p>
          <a:p>
            <a:endParaRPr lang="tr-TR" sz="1600" dirty="0"/>
          </a:p>
          <a:p>
            <a:endParaRPr lang="tr-TR" sz="1600" dirty="0"/>
          </a:p>
          <a:p>
            <a:endParaRPr lang="tr-TR" sz="1600" dirty="0"/>
          </a:p>
          <a:p>
            <a:pPr marL="0" indent="0" algn="r">
              <a:buNone/>
            </a:pPr>
            <a:endParaRPr lang="tr-TR" sz="1700" dirty="0"/>
          </a:p>
          <a:p>
            <a:pPr marL="0" indent="0" algn="r">
              <a:buNone/>
            </a:pPr>
            <a:endParaRPr lang="tr-TR" sz="1700" dirty="0"/>
          </a:p>
          <a:p>
            <a:pPr marL="0" indent="0" algn="r">
              <a:buNone/>
            </a:pPr>
            <a:endParaRPr lang="tr-TR" sz="1700" dirty="0"/>
          </a:p>
          <a:p>
            <a:pPr marL="0" indent="0" algn="r">
              <a:buNone/>
            </a:pPr>
            <a:endParaRPr lang="tr-TR" sz="1700" dirty="0"/>
          </a:p>
          <a:p>
            <a:pPr marL="0" indent="0" algn="r">
              <a:buNone/>
            </a:pPr>
            <a:r>
              <a:rPr lang="tr-TR" sz="1700" dirty="0"/>
              <a:t>40/40</a:t>
            </a:r>
          </a:p>
        </p:txBody>
      </p:sp>
      <p:pic>
        <p:nvPicPr>
          <p:cNvPr id="4" name="Resim 3">
            <a:extLst>
              <a:ext uri="{FF2B5EF4-FFF2-40B4-BE49-F238E27FC236}">
                <a16:creationId xmlns:a16="http://schemas.microsoft.com/office/drawing/2014/main" id="{9E044CD6-4CE7-4F99-F138-4033834ABC7F}"/>
              </a:ext>
            </a:extLst>
          </p:cNvPr>
          <p:cNvPicPr>
            <a:picLocks noChangeAspect="1"/>
          </p:cNvPicPr>
          <p:nvPr/>
        </p:nvPicPr>
        <p:blipFill>
          <a:blip r:embed="rId2"/>
          <a:stretch>
            <a:fillRect/>
          </a:stretch>
        </p:blipFill>
        <p:spPr>
          <a:xfrm>
            <a:off x="4304714" y="2151296"/>
            <a:ext cx="4206240" cy="2603584"/>
          </a:xfrm>
          <a:prstGeom prst="rect">
            <a:avLst/>
          </a:prstGeom>
        </p:spPr>
      </p:pic>
    </p:spTree>
    <p:extLst>
      <p:ext uri="{BB962C8B-B14F-4D97-AF65-F5344CB8AC3E}">
        <p14:creationId xmlns:p14="http://schemas.microsoft.com/office/powerpoint/2010/main" val="2404851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0AD64E79-3F4A-B76D-FD39-5B8EEC21FCD4}"/>
              </a:ext>
            </a:extLst>
          </p:cNvPr>
          <p:cNvSpPr txBox="1"/>
          <p:nvPr/>
        </p:nvSpPr>
        <p:spPr>
          <a:xfrm>
            <a:off x="464234" y="154745"/>
            <a:ext cx="11493304" cy="6734729"/>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KAPSAM: ALACAK TÜRLERİ - 2</a:t>
            </a:r>
          </a:p>
          <a:p>
            <a:pPr lvl="0" algn="just">
              <a:lnSpc>
                <a:spcPct val="107000"/>
              </a:lnSpc>
            </a:pPr>
            <a:r>
              <a:rPr lang="tr-TR" b="1" kern="100" dirty="0">
                <a:effectLst/>
                <a:latin typeface="Calibri" panose="020F0502020204030204" pitchFamily="34" charset="0"/>
                <a:ea typeface="Calibri" panose="020F0502020204030204" pitchFamily="34" charset="0"/>
                <a:cs typeface="Times New Roman" panose="02020603050405020304" pitchFamily="18" charset="0"/>
              </a:rPr>
              <a:t>2.    İDARİ PARA CEZALARI</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Trafik İdari Para Cezaları</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Askerlik İdari Para Cezaları</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Seçim İdari Para Cezaları</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Nüfus İdari Para Cezaları</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Karayolu Taşıma Kanununa Göre Kesilen İdari Para Cezaları</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KGM İşletimindeki Otoyol ve Köprülerden Usulsüz Geçişler Nedeniyle Kesilen İdari Para Cezaları</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Üst Kurullarca Verilen İdari Para Cezaları</a:t>
            </a:r>
          </a:p>
          <a:p>
            <a:pPr marL="342900" lvl="0" indent="-342900" algn="just">
              <a:lnSpc>
                <a:spcPct val="107000"/>
              </a:lnSpc>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4207 Sayılı Tütün Ürünlerinin Zararlarının Önlenmesi ve Kontrolü Hakkında Kanun Kaynaklı İdari Para Cezaları</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Vb.</a:t>
            </a:r>
          </a:p>
          <a:p>
            <a:pPr marL="342900" lvl="0" indent="-342900" algn="just">
              <a:lnSpc>
                <a:spcPct val="107000"/>
              </a:lnSpc>
              <a:buFont typeface="Calibri" panose="020F0502020204030204" pitchFamily="34" charset="0"/>
              <a:buChar char="-"/>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tr-TR" b="1" kern="100" dirty="0">
                <a:latin typeface="Calibri" panose="020F0502020204030204" pitchFamily="34" charset="0"/>
                <a:ea typeface="Calibri" panose="020F0502020204030204" pitchFamily="34" charset="0"/>
                <a:cs typeface="Times New Roman" panose="02020603050405020304" pitchFamily="18" charset="0"/>
              </a:rPr>
              <a:t>3.   </a:t>
            </a:r>
            <a:r>
              <a:rPr lang="tr-TR" b="1" kern="100" dirty="0">
                <a:effectLst/>
                <a:latin typeface="Calibri" panose="020F0502020204030204" pitchFamily="34" charset="0"/>
                <a:ea typeface="Calibri" panose="020F0502020204030204" pitchFamily="34" charset="0"/>
                <a:cs typeface="Times New Roman" panose="02020603050405020304" pitchFamily="18" charset="0"/>
              </a:rPr>
              <a:t>DİĞER ALACAKLAR</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Öğrenim Kredisi ve Katkı Kredisi Borçları</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Madenlerden Devlet Hakkı</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Ecrimisiller</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Haksız Alınan Destekleme Ödemeleri</a:t>
            </a:r>
          </a:p>
          <a:p>
            <a:pPr marL="342900" lvl="0" indent="-342900" algn="just">
              <a:lnSpc>
                <a:spcPct val="107000"/>
              </a:lnSpc>
              <a:buFont typeface="Calibri" panose="020F0502020204030204" pitchFamily="34" charset="0"/>
              <a:buChar char="-"/>
            </a:pP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Kaynak Kullanımı Destekleme Fonu</a:t>
            </a:r>
          </a:p>
          <a:p>
            <a:pPr marL="342900" lvl="0" indent="-342900" algn="just">
              <a:lnSpc>
                <a:spcPct val="107000"/>
              </a:lnSpc>
              <a:buFont typeface="Calibri" panose="020F0502020204030204" pitchFamily="34" charset="0"/>
              <a:buChar char="-"/>
            </a:pPr>
            <a:r>
              <a:rPr lang="tr-TR" kern="100" dirty="0">
                <a:effectLst/>
                <a:latin typeface="Calibri" panose="020F0502020204030204" pitchFamily="34" charset="0"/>
                <a:ea typeface="Calibri" panose="020F0502020204030204" pitchFamily="34" charset="0"/>
                <a:cs typeface="Times New Roman" panose="02020603050405020304" pitchFamily="18" charset="0"/>
              </a:rPr>
              <a:t>Yiyecek Bedelleri</a:t>
            </a:r>
          </a:p>
          <a:p>
            <a:pPr marL="342900" lvl="0" indent="-342900" algn="just">
              <a:lnSpc>
                <a:spcPct val="107000"/>
              </a:lnSpc>
              <a:buFont typeface="Calibri" panose="020F0502020204030204" pitchFamily="34" charset="0"/>
              <a:buChar char="-"/>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pPr>
            <a:r>
              <a:rPr lang="tr-TR" b="1" kern="100" dirty="0">
                <a:effectLst/>
                <a:latin typeface="Calibri" panose="020F0502020204030204" pitchFamily="34" charset="0"/>
                <a:ea typeface="Calibri" panose="020F0502020204030204" pitchFamily="34" charset="0"/>
                <a:cs typeface="Times New Roman" panose="02020603050405020304" pitchFamily="18" charset="0"/>
              </a:rPr>
              <a:t>4.   ADLİ PARA CEZALARI</a:t>
            </a:r>
          </a:p>
          <a:p>
            <a:pPr marL="342900" lvl="0" indent="-342900" algn="just">
              <a:lnSpc>
                <a:spcPct val="107000"/>
              </a:lnSpc>
              <a:spcAft>
                <a:spcPts val="800"/>
              </a:spcAft>
              <a:buFont typeface="Calibri" panose="020F0502020204030204" pitchFamily="34" charset="0"/>
              <a:buChar char="-"/>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VD takip için gelmiş olanlar								               </a:t>
            </a:r>
            <a:r>
              <a:rPr lang="tr-TR" sz="1600" kern="100" dirty="0">
                <a:latin typeface="Calibri" panose="020F0502020204030204" pitchFamily="34" charset="0"/>
                <a:ea typeface="Calibri" panose="020F0502020204030204" pitchFamily="34" charset="0"/>
                <a:cs typeface="Times New Roman" panose="02020603050405020304" pitchFamily="18" charset="0"/>
              </a:rPr>
              <a:t>5</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/40</a:t>
            </a:r>
          </a:p>
        </p:txBody>
      </p:sp>
    </p:spTree>
    <p:extLst>
      <p:ext uri="{BB962C8B-B14F-4D97-AF65-F5344CB8AC3E}">
        <p14:creationId xmlns:p14="http://schemas.microsoft.com/office/powerpoint/2010/main" val="1387055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55F41B65-766C-811A-E195-C55A1E2C9374}"/>
              </a:ext>
            </a:extLst>
          </p:cNvPr>
          <p:cNvSpPr txBox="1"/>
          <p:nvPr/>
        </p:nvSpPr>
        <p:spPr>
          <a:xfrm>
            <a:off x="253219" y="168813"/>
            <a:ext cx="11507372" cy="6690037"/>
          </a:xfrm>
          <a:prstGeom prst="rect">
            <a:avLst/>
          </a:prstGeom>
          <a:noFill/>
        </p:spPr>
        <p:txBody>
          <a:bodyPr wrap="square">
            <a:spAutoFit/>
          </a:bodyPr>
          <a:lstStyle/>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KAPSAM: VERGİLERDE DÖNEM</a:t>
            </a:r>
          </a:p>
          <a:p>
            <a:pPr marL="342900" lvl="0" indent="-342900" algn="just">
              <a:lnSpc>
                <a:spcPct val="107000"/>
              </a:lnSpc>
              <a:buFont typeface="Calibri" panose="020F0502020204030204" pitchFamily="34" charset="0"/>
              <a:buChar char="-"/>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Kanunun Kapsamı </a:t>
            </a:r>
            <a:r>
              <a:rPr lang="tr-TR" sz="16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31 Aralık 2022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tarihi (Bu tarih dahil) esas alınarak düzenlenmiştir.</a:t>
            </a:r>
          </a:p>
          <a:p>
            <a:pPr marL="342900" lvl="0" indent="-342900" algn="just">
              <a:lnSpc>
                <a:spcPct val="107000"/>
              </a:lnSpc>
              <a:buFont typeface="Calibri" panose="020F0502020204030204" pitchFamily="34" charset="0"/>
              <a:buChar char="-"/>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Vergiler</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için bu tarihten önceki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vergilendirme dönemleri </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kapsama girmektedir.</a:t>
            </a:r>
          </a:p>
          <a:p>
            <a:pPr marL="342900" lvl="0" indent="-342900" algn="just">
              <a:lnSpc>
                <a:spcPct val="107000"/>
              </a:lnSpc>
              <a:buFont typeface="Calibri" panose="020F0502020204030204" pitchFamily="34" charset="0"/>
              <a:buChar char="-"/>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Beyannameli mükellefiyetlerde </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bu tarihe kadar verilmesi gereken beyannamelere konu vergiler kapsamdadır.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lang="tr-TR" sz="1600"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2022 yılında ödenmesi gereken geçici vergiler hariç)</a:t>
            </a:r>
          </a:p>
          <a:p>
            <a:pPr marL="342900" lvl="0" indent="-342900" algn="just">
              <a:lnSpc>
                <a:spcPct val="107000"/>
              </a:lnSpc>
              <a:spcAft>
                <a:spcPts val="800"/>
              </a:spcAft>
              <a:buFont typeface="Calibri" panose="020F0502020204030204" pitchFamily="34" charset="0"/>
              <a:buChar char="-"/>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2022 yılına </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ilişkin olarak bu tarihten önce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tahakkuk</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eden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motorlu taşıtlar vergisi </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ve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yıllık harçlar </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kapsamdadır. </a:t>
            </a: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CEZALARDA DÖNEM</a:t>
            </a:r>
          </a:p>
          <a:p>
            <a:pPr marL="342900" lvl="0" indent="-342900" algn="just">
              <a:lnSpc>
                <a:spcPct val="107000"/>
              </a:lnSpc>
              <a:buFont typeface="Calibri" panose="020F0502020204030204" pitchFamily="34" charset="0"/>
              <a:buChar char="-"/>
            </a:pPr>
            <a:r>
              <a:rPr lang="tr-TR" sz="16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31.12.2022</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tarihinden önceki </a:t>
            </a:r>
            <a:r>
              <a:rPr lang="tr-TR" sz="16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tespitlere</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dayanılarak kesilen / kesilmesi gereken;</a:t>
            </a:r>
          </a:p>
          <a:p>
            <a:pPr marL="342900" lvl="0" indent="-342900" algn="just">
              <a:lnSpc>
                <a:spcPct val="107000"/>
              </a:lnSpc>
              <a:buFont typeface="Calibri" panose="020F0502020204030204" pitchFamily="34" charset="0"/>
              <a:buChar char="-"/>
            </a:pP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Usulsüzlük Cezaları</a:t>
            </a:r>
          </a:p>
          <a:p>
            <a:pPr marL="342900" lvl="0" indent="-342900" algn="just">
              <a:lnSpc>
                <a:spcPct val="107000"/>
              </a:lnSpc>
              <a:buFont typeface="Calibri" panose="020F0502020204030204" pitchFamily="34" charset="0"/>
              <a:buChar char="-"/>
            </a:pP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Özel Usulsüzlük Cezaları</a:t>
            </a:r>
          </a:p>
          <a:p>
            <a:pPr marL="457200" algn="just">
              <a:lnSpc>
                <a:spcPct val="107000"/>
              </a:lnSpc>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Calibri" panose="020F0502020204030204" pitchFamily="34" charset="0"/>
              <a:buChar char="-"/>
            </a:pPr>
            <a:r>
              <a:rPr lang="tr-TR" sz="16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31.12.2022</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tarihinden önce </a:t>
            </a:r>
            <a:r>
              <a:rPr lang="tr-TR" sz="16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verilen</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ve </a:t>
            </a:r>
            <a:r>
              <a:rPr lang="tr-TR" sz="1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12.03.2023 </a:t>
            </a: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tarihine kadar </a:t>
            </a:r>
            <a:r>
              <a:rPr lang="tr-TR" sz="1600" b="1"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tebliğ edilen</a:t>
            </a: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Trafik İdari Para Cezaları</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Karayolu Taşıma Kanununa Göre Kesilen İdari Para Cezaları</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KGM’ce Kesilen İdari Para Cezaları</a:t>
            </a:r>
          </a:p>
          <a:p>
            <a:pPr marL="342900" lvl="0" indent="-342900" algn="just">
              <a:lnSpc>
                <a:spcPct val="107000"/>
              </a:lnSpc>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Askerlik, Seçim ve Nüfus İdari Para Cezaları</a:t>
            </a:r>
          </a:p>
          <a:p>
            <a:pPr marL="342900" lvl="0" indent="-342900" algn="just">
              <a:lnSpc>
                <a:spcPct val="107000"/>
              </a:lnSpc>
              <a:spcAft>
                <a:spcPts val="800"/>
              </a:spcAft>
              <a:buFont typeface="Calibri" panose="020F0502020204030204" pitchFamily="34" charset="0"/>
              <a:buChar char="-"/>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Diğer </a:t>
            </a:r>
            <a:r>
              <a:rPr lang="tr-TR" sz="16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Tüm</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 İdari Para Cezaları</a:t>
            </a:r>
          </a:p>
          <a:p>
            <a:pPr algn="just">
              <a:lnSpc>
                <a:spcPct val="107000"/>
              </a:lnSpc>
              <a:spcAft>
                <a:spcPts val="800"/>
              </a:spcAf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DİĞER ALACAKLARDA DÖNEM</a:t>
            </a:r>
          </a:p>
          <a:p>
            <a:pPr marL="342900" lvl="0" indent="-342900" algn="just">
              <a:lnSpc>
                <a:spcPct val="107000"/>
              </a:lnSpc>
              <a:buFont typeface="Calibri" panose="020F0502020204030204" pitchFamily="34" charset="0"/>
              <a:buChar char="-"/>
            </a:pP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Kapsama giren diğer amme alacaklarında vade tarihi esasına göre düzenleme yapılmıştır.</a:t>
            </a:r>
          </a:p>
          <a:p>
            <a:pPr marL="342900" lvl="0" indent="-342900" algn="just">
              <a:lnSpc>
                <a:spcPct val="107000"/>
              </a:lnSpc>
              <a:spcAft>
                <a:spcPts val="800"/>
              </a:spcAft>
              <a:buFont typeface="Calibri" panose="020F0502020204030204" pitchFamily="34" charset="0"/>
              <a:buChar char="-"/>
            </a:pP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Vergi Dairelerince 6183 sayılı Kanun hükümlerine göre takip edilen ve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Kanunun yayımlandığı 12.03.2023 tarihi itibariyle vadesi geçmiş </a:t>
            </a: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ya da ödeme süresi başlamış bulunan </a:t>
            </a:r>
            <a:r>
              <a:rPr lang="tr-TR" sz="1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diğer tüm amme alacakları </a:t>
            </a:r>
            <a:r>
              <a:rPr lang="tr-TR" sz="16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kapsamdadır</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a:t>
            </a:r>
          </a:p>
          <a:p>
            <a:pPr lvl="0" algn="r">
              <a:lnSpc>
                <a:spcPct val="107000"/>
              </a:lnSpc>
              <a:spcAft>
                <a:spcPts val="800"/>
              </a:spcAft>
            </a:pP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6/40</a:t>
            </a:r>
          </a:p>
        </p:txBody>
      </p:sp>
    </p:spTree>
    <p:extLst>
      <p:ext uri="{BB962C8B-B14F-4D97-AF65-F5344CB8AC3E}">
        <p14:creationId xmlns:p14="http://schemas.microsoft.com/office/powerpoint/2010/main" val="3214635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23D575D6-29EC-0AED-F665-E9DC109F0824}"/>
              </a:ext>
            </a:extLst>
          </p:cNvPr>
          <p:cNvGraphicFramePr>
            <a:graphicFrameLocks noGrp="1"/>
          </p:cNvGraphicFramePr>
          <p:nvPr>
            <p:extLst>
              <p:ext uri="{D42A27DB-BD31-4B8C-83A1-F6EECF244321}">
                <p14:modId xmlns:p14="http://schemas.microsoft.com/office/powerpoint/2010/main" val="787854262"/>
              </p:ext>
            </p:extLst>
          </p:nvPr>
        </p:nvGraphicFramePr>
        <p:xfrm>
          <a:off x="661182" y="351691"/>
          <a:ext cx="10921218" cy="5771155"/>
        </p:xfrm>
        <a:graphic>
          <a:graphicData uri="http://schemas.openxmlformats.org/drawingml/2006/table">
            <a:tbl>
              <a:tblPr firstRow="1" firstCol="1" bandRow="1"/>
              <a:tblGrid>
                <a:gridCol w="2555098">
                  <a:extLst>
                    <a:ext uri="{9D8B030D-6E8A-4147-A177-3AD203B41FA5}">
                      <a16:colId xmlns:a16="http://schemas.microsoft.com/office/drawing/2014/main" val="1652442808"/>
                    </a:ext>
                  </a:extLst>
                </a:gridCol>
                <a:gridCol w="2731600">
                  <a:extLst>
                    <a:ext uri="{9D8B030D-6E8A-4147-A177-3AD203B41FA5}">
                      <a16:colId xmlns:a16="http://schemas.microsoft.com/office/drawing/2014/main" val="160797234"/>
                    </a:ext>
                  </a:extLst>
                </a:gridCol>
                <a:gridCol w="297430">
                  <a:extLst>
                    <a:ext uri="{9D8B030D-6E8A-4147-A177-3AD203B41FA5}">
                      <a16:colId xmlns:a16="http://schemas.microsoft.com/office/drawing/2014/main" val="2396182771"/>
                    </a:ext>
                  </a:extLst>
                </a:gridCol>
                <a:gridCol w="2605490">
                  <a:extLst>
                    <a:ext uri="{9D8B030D-6E8A-4147-A177-3AD203B41FA5}">
                      <a16:colId xmlns:a16="http://schemas.microsoft.com/office/drawing/2014/main" val="780772255"/>
                    </a:ext>
                  </a:extLst>
                </a:gridCol>
                <a:gridCol w="2731600">
                  <a:extLst>
                    <a:ext uri="{9D8B030D-6E8A-4147-A177-3AD203B41FA5}">
                      <a16:colId xmlns:a16="http://schemas.microsoft.com/office/drawing/2014/main" val="162131447"/>
                    </a:ext>
                  </a:extLst>
                </a:gridCol>
              </a:tblGrid>
              <a:tr h="513307">
                <a:tc gridSpan="5">
                  <a:txBody>
                    <a:bodyPr/>
                    <a:lstStyle/>
                    <a:p>
                      <a:pPr algn="just">
                        <a:lnSpc>
                          <a:spcPct val="107000"/>
                        </a:lnSpc>
                        <a:spcAft>
                          <a:spcPts val="800"/>
                        </a:spcAft>
                      </a:pPr>
                      <a:r>
                        <a:rPr lang="tr-TR" sz="20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KANUNUN KAPSAMI (ALACAĞIN DÖNEMİ AÇISIDAN)</a:t>
                      </a:r>
                      <a:endParaRPr lang="tr-TR" sz="20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668428037"/>
                  </a:ext>
                </a:extLst>
              </a:tr>
              <a:tr h="683553">
                <a:tc>
                  <a:txBody>
                    <a:bodyPr/>
                    <a:lstStyle/>
                    <a:p>
                      <a:pPr algn="just">
                        <a:lnSpc>
                          <a:spcPct val="107000"/>
                        </a:lnSpc>
                        <a:spcAft>
                          <a:spcPts val="800"/>
                        </a:spcAft>
                      </a:pPr>
                      <a:r>
                        <a:rPr lang="tr-TR" sz="1800" b="1"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ALACAK TÜRÜ</a:t>
                      </a:r>
                      <a:endParaRPr lang="tr-TR" sz="1800" b="1"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b="1"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KAPSAMA GİRME ESASI</a:t>
                      </a:r>
                      <a:endParaRPr lang="tr-TR" sz="1800" b="1"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b="1"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tr-TR" sz="1800" b="1"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b="1"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ESAS ALINAN TARİH</a:t>
                      </a:r>
                      <a:endParaRPr lang="tr-TR" sz="1800" b="1"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b="1"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İLGİLİ MADDE</a:t>
                      </a:r>
                      <a:endParaRPr lang="tr-TR"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6329234"/>
                  </a:ext>
                </a:extLst>
              </a:tr>
              <a:tr h="857221">
                <a:tc>
                  <a:txBody>
                    <a:bodyPr/>
                    <a:lstStyle/>
                    <a:p>
                      <a:pPr algn="just">
                        <a:lnSpc>
                          <a:spcPct val="107000"/>
                        </a:lnSpc>
                        <a:spcAft>
                          <a:spcPts val="800"/>
                        </a:spcAft>
                      </a:pPr>
                      <a:r>
                        <a:rPr lang="tr-TR" sz="1800"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Vergi</a:t>
                      </a:r>
                      <a:endPar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Dönem / Beyanname Verme Tarihinin Son Günü </a:t>
                      </a:r>
                      <a:endPar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t>
                      </a:r>
                      <a:endPar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31.12.2022</a:t>
                      </a:r>
                      <a:endPar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2, 3 ve  4. Madde</a:t>
                      </a:r>
                      <a:endPar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325686"/>
                  </a:ext>
                </a:extLst>
              </a:tr>
              <a:tr h="857221">
                <a:tc>
                  <a:txBody>
                    <a:bodyPr/>
                    <a:lstStyle/>
                    <a:p>
                      <a:pPr algn="just">
                        <a:lnSpc>
                          <a:spcPct val="107000"/>
                        </a:lnSpc>
                        <a:spcAft>
                          <a:spcPts val="800"/>
                        </a:spcAft>
                      </a:pPr>
                      <a:r>
                        <a:rPr lang="tr-TR" sz="1800" kern="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Usulsüzlük ve Özel Usulsüzlük Cezaları</a:t>
                      </a:r>
                      <a:endPar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Tespit Tarihi</a:t>
                      </a:r>
                      <a:endPar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a:t>
                      </a:r>
                      <a:endPar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31.12.2022</a:t>
                      </a:r>
                      <a:endPar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2, 3 ve  4. Madde</a:t>
                      </a:r>
                      <a:endPar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7948511"/>
                  </a:ext>
                </a:extLst>
              </a:tr>
              <a:tr h="857221">
                <a:tc>
                  <a:txBody>
                    <a:bodyPr/>
                    <a:lstStyle/>
                    <a:p>
                      <a:pPr algn="just">
                        <a:lnSpc>
                          <a:spcPct val="107000"/>
                        </a:lnSpc>
                        <a:spcAft>
                          <a:spcPts val="800"/>
                        </a:spcAft>
                      </a:pPr>
                      <a:r>
                        <a:rPr lang="tr-TR" sz="1800"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İdari Para Cezaları</a:t>
                      </a:r>
                      <a:endPar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Cezanın Verilme Tarihi Tebliğ Tarihi</a:t>
                      </a:r>
                      <a:endPar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t>
                      </a:r>
                      <a:endPar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31.12.2022              12.03.2023</a:t>
                      </a:r>
                      <a:endPar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2 ve 3. Madde</a:t>
                      </a:r>
                      <a:endPar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6615724"/>
                  </a:ext>
                </a:extLst>
              </a:tr>
              <a:tr h="857221">
                <a:tc>
                  <a:txBody>
                    <a:bodyPr/>
                    <a:lstStyle/>
                    <a:p>
                      <a:pPr algn="just">
                        <a:lnSpc>
                          <a:spcPct val="107000"/>
                        </a:lnSpc>
                        <a:spcAft>
                          <a:spcPts val="800"/>
                        </a:spcAft>
                      </a:pPr>
                      <a:r>
                        <a:rPr lang="tr-TR" sz="1800" kern="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Kapsamdaki Diğer Alacaklar</a:t>
                      </a:r>
                      <a:endPar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Vade Tarihi / Ödeme Süresinin Başlama Tarihi</a:t>
                      </a:r>
                      <a:endPar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a:t>
                      </a:r>
                      <a:endPar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12.03.2023</a:t>
                      </a:r>
                      <a:endPar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tr-TR" sz="1800" kern="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2.Madde               (Ecrimisiller ayrıca 3. Madde</a:t>
                      </a:r>
                      <a:endParaRPr lang="tr-TR"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238779"/>
                  </a:ext>
                </a:extLst>
              </a:tr>
              <a:tr h="288190">
                <a:tc>
                  <a:txBody>
                    <a:bodyPr/>
                    <a:lstStyle/>
                    <a:p>
                      <a:pPr>
                        <a:lnSpc>
                          <a:spcPct val="107000"/>
                        </a:lnSpc>
                      </a:pPr>
                      <a:endParaRPr lang="tr-TR" sz="1800" kern="10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tr-TR" sz="1800" kern="10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tr-TR" sz="1800" kern="10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tr-TR" sz="1800" kern="10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tr-TR" sz="1800" kern="100">
                        <a:effectLst/>
                        <a:latin typeface="Calibri" panose="020F0502020204030204" pitchFamily="34" charset="0"/>
                        <a:cs typeface="Times New Roman" panose="02020603050405020304" pitchFamily="18"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6334799"/>
                  </a:ext>
                </a:extLst>
              </a:tr>
              <a:tr h="857221">
                <a:tc gridSpan="5">
                  <a:txBody>
                    <a:bodyPr/>
                    <a:lstStyle/>
                    <a:p>
                      <a:pPr algn="just">
                        <a:lnSpc>
                          <a:spcPct val="107000"/>
                        </a:lnSpc>
                        <a:spcAft>
                          <a:spcPts val="800"/>
                        </a:spcAft>
                      </a:pPr>
                      <a:r>
                        <a:rPr lang="tr-TR" sz="1800"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Alacağın Kanunun 2 nci maddesi kapsamında yapılandırılabilmesi için 12.03.2023 tarihi itibariyle kesinleşmiş ancak, vadesi geldiği halde ödenmemiş ya da ödeme süresi geçmemiş olması gerekmektedir.</a:t>
                      </a:r>
                      <a:endParaRPr lang="tr-TR" sz="18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408749896"/>
                  </a:ext>
                </a:extLst>
              </a:tr>
            </a:tbl>
          </a:graphicData>
        </a:graphic>
      </p:graphicFrame>
    </p:spTree>
    <p:extLst>
      <p:ext uri="{BB962C8B-B14F-4D97-AF65-F5344CB8AC3E}">
        <p14:creationId xmlns:p14="http://schemas.microsoft.com/office/powerpoint/2010/main" val="447671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6B764A0C-A0C3-235B-15EA-8E683820C761}"/>
              </a:ext>
            </a:extLst>
          </p:cNvPr>
          <p:cNvSpPr txBox="1"/>
          <p:nvPr/>
        </p:nvSpPr>
        <p:spPr>
          <a:xfrm>
            <a:off x="436097" y="365759"/>
            <a:ext cx="11507373" cy="6372665"/>
          </a:xfrm>
          <a:prstGeom prst="rect">
            <a:avLst/>
          </a:prstGeom>
          <a:noFill/>
        </p:spPr>
        <p:txBody>
          <a:bodyPr wrap="square">
            <a:spAutoFit/>
          </a:bodyPr>
          <a:lstStyle/>
          <a:p>
            <a:pPr algn="just">
              <a:lnSpc>
                <a:spcPct val="107000"/>
              </a:lnSpc>
              <a:spcAft>
                <a:spcPts val="800"/>
              </a:spcAft>
              <a:tabLst>
                <a:tab pos="828675" algn="l"/>
              </a:tabLst>
            </a:pPr>
            <a:r>
              <a:rPr lang="tr-TR" sz="2000" b="1" kern="100" dirty="0">
                <a:effectLst/>
                <a:ea typeface="Calibri" panose="020F0502020204030204" pitchFamily="34" charset="0"/>
                <a:cs typeface="Times New Roman" panose="02020603050405020304" pitchFamily="18" charset="0"/>
              </a:rPr>
              <a:t>YAPILANDIRMA: </a:t>
            </a:r>
            <a:r>
              <a:rPr lang="tr-TR" sz="2000" b="1" kern="100" dirty="0">
                <a:ea typeface="Calibri" panose="020F0502020204030204" pitchFamily="34" charset="0"/>
                <a:cs typeface="Times New Roman" panose="02020603050405020304" pitchFamily="18" charset="0"/>
              </a:rPr>
              <a:t>KESİNLEŞMİŞ </a:t>
            </a:r>
            <a:r>
              <a:rPr lang="tr-TR" sz="2000" b="1" kern="100" dirty="0">
                <a:effectLst/>
                <a:ea typeface="Calibri" panose="020F0502020204030204" pitchFamily="34" charset="0"/>
                <a:cs typeface="Times New Roman" panose="02020603050405020304" pitchFamily="18" charset="0"/>
              </a:rPr>
              <a:t>ALACAKLAR (2. MADDE)</a:t>
            </a:r>
          </a:p>
          <a:p>
            <a:pPr algn="just">
              <a:lnSpc>
                <a:spcPct val="107000"/>
              </a:lnSpc>
              <a:spcAft>
                <a:spcPts val="800"/>
              </a:spcAft>
              <a:tabLst>
                <a:tab pos="828675" algn="l"/>
              </a:tabLs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828675" algn="l"/>
              </a:tabLst>
            </a:pP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VERGİLERDE					İDARİ PARA CEZALARINDA</a:t>
            </a:r>
          </a:p>
          <a:p>
            <a:pPr marL="342900" lvl="0" indent="-342900" algn="just">
              <a:lnSpc>
                <a:spcPct val="107000"/>
              </a:lnSpc>
              <a:buFont typeface="Calibri" panose="020F0502020204030204" pitchFamily="34" charset="0"/>
              <a:buChar char="-"/>
              <a:tabLst>
                <a:tab pos="828675" algn="l"/>
              </a:tabLs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Vergi asıllarının</a:t>
            </a:r>
            <a:r>
              <a:rPr lang="tr-TR" kern="100" dirty="0">
                <a:effectLst/>
                <a:latin typeface="Calibri" panose="020F0502020204030204" pitchFamily="34" charset="0"/>
                <a:ea typeface="Calibri" panose="020F0502020204030204" pitchFamily="34" charset="0"/>
                <a:cs typeface="Times New Roman" panose="02020603050405020304" pitchFamily="18" charset="0"/>
              </a:rPr>
              <a:t> tamamı,				-   Asılların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tamamı,</a:t>
            </a:r>
          </a:p>
          <a:p>
            <a:pPr marL="342900" lvl="0" indent="-342900" algn="just">
              <a:lnSpc>
                <a:spcPct val="107000"/>
              </a:lnSpc>
              <a:buFont typeface="Calibri" panose="020F0502020204030204" pitchFamily="34" charset="0"/>
              <a:buChar char="-"/>
              <a:tabLst>
                <a:tab pos="828675"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Gecikme faizi ve gecikme zammı			-   Fer’i alacak yerine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Yİ-ÜFE tutarı</a:t>
            </a:r>
          </a:p>
          <a:p>
            <a:pPr marL="228600" algn="just">
              <a:lnSpc>
                <a:spcPct val="107000"/>
              </a:lnSpc>
              <a:spcBef>
                <a:spcPts val="1200"/>
              </a:spcBef>
              <a:spcAft>
                <a:spcPts val="800"/>
              </a:spcAft>
              <a:tabLst>
                <a:tab pos="828675"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Yerine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Yİ-ÜFE tutarı</a:t>
            </a: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Tahsil edilecek</a:t>
            </a:r>
            <a:r>
              <a:rPr lang="tr-TR" kern="1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tabLst>
                <a:tab pos="828675" algn="l"/>
              </a:tabLst>
            </a:pP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Tahsil edilecek</a:t>
            </a: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Fer’i alacak silinecek.</a:t>
            </a:r>
          </a:p>
          <a:p>
            <a:pPr algn="just">
              <a:lnSpc>
                <a:spcPct val="107000"/>
              </a:lnSpc>
              <a:spcAft>
                <a:spcPts val="800"/>
              </a:spcAft>
              <a:tabLst>
                <a:tab pos="828675" algn="l"/>
              </a:tabLs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tabLst>
                <a:tab pos="828675"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Gecikme faizi				</a:t>
            </a:r>
          </a:p>
          <a:p>
            <a:pPr marL="342900" lvl="0" indent="-342900" algn="just">
              <a:lnSpc>
                <a:spcPct val="107000"/>
              </a:lnSpc>
              <a:buFont typeface="Calibri" panose="020F0502020204030204" pitchFamily="34" charset="0"/>
              <a:buChar char="-"/>
              <a:tabLst>
                <a:tab pos="828675"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Gecikme zammı</a:t>
            </a:r>
          </a:p>
          <a:p>
            <a:pPr marL="342900" lvl="0" indent="-342900" algn="just">
              <a:lnSpc>
                <a:spcPct val="107000"/>
              </a:lnSpc>
              <a:buFont typeface="Calibri" panose="020F0502020204030204" pitchFamily="34" charset="0"/>
              <a:buChar char="-"/>
              <a:tabLst>
                <a:tab pos="828675"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Vergi aslına bağlı vergi cezası			</a:t>
            </a: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USULSÜZLÜK VE ÖZEL </a:t>
            </a:r>
          </a:p>
          <a:p>
            <a:pPr marL="228600" algn="just">
              <a:lnSpc>
                <a:spcPct val="107000"/>
              </a:lnSpc>
              <a:tabLst>
                <a:tab pos="828675"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  Ve							</a:t>
            </a:r>
            <a:r>
              <a:rPr lang="tr-TR" sz="2000" b="1" kern="100" dirty="0">
                <a:effectLst/>
                <a:latin typeface="Calibri" panose="020F0502020204030204" pitchFamily="34" charset="0"/>
                <a:ea typeface="Calibri" panose="020F0502020204030204" pitchFamily="34" charset="0"/>
                <a:cs typeface="Times New Roman" panose="02020603050405020304" pitchFamily="18" charset="0"/>
              </a:rPr>
              <a:t>USULSÜZLÜK CEZALARINDA</a:t>
            </a:r>
          </a:p>
          <a:p>
            <a:pPr marL="342900" lvl="0" indent="-342900" algn="just">
              <a:lnSpc>
                <a:spcPct val="107000"/>
              </a:lnSpc>
              <a:buFont typeface="Calibri" panose="020F0502020204030204" pitchFamily="34" charset="0"/>
              <a:buChar char="-"/>
              <a:tabLst>
                <a:tab pos="828675"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Bu vergi cezasının gecikme			</a:t>
            </a:r>
            <a:r>
              <a:rPr lang="tr-TR"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50’si ödenecek</a:t>
            </a:r>
          </a:p>
          <a:p>
            <a:pPr marL="228600" algn="just">
              <a:lnSpc>
                <a:spcPct val="107000"/>
              </a:lnSpc>
              <a:spcAft>
                <a:spcPts val="800"/>
              </a:spcAft>
              <a:tabLst>
                <a:tab pos="828675" algn="l"/>
              </a:tabLst>
            </a:pPr>
            <a:r>
              <a:rPr lang="tr-TR" kern="100" dirty="0">
                <a:effectLst/>
                <a:latin typeface="Calibri" panose="020F0502020204030204" pitchFamily="34" charset="0"/>
                <a:ea typeface="Calibri" panose="020F0502020204030204" pitchFamily="34" charset="0"/>
                <a:cs typeface="Times New Roman" panose="02020603050405020304" pitchFamily="18" charset="0"/>
              </a:rPr>
              <a:t>  Zammı					</a:t>
            </a: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 50’si silinecek</a:t>
            </a:r>
          </a:p>
          <a:p>
            <a:pPr algn="just">
              <a:lnSpc>
                <a:spcPct val="107000"/>
              </a:lnSpc>
              <a:spcAft>
                <a:spcPts val="800"/>
              </a:spcAft>
              <a:tabLst>
                <a:tab pos="828675" algn="l"/>
              </a:tabLst>
            </a:pPr>
            <a:r>
              <a:rPr lang="tr-TR"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Silinecek</a:t>
            </a:r>
            <a:r>
              <a:rPr lang="tr-TR"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tabLst>
                <a:tab pos="828675" algn="l"/>
              </a:tabLs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tabLst>
                <a:tab pos="828675" algn="l"/>
              </a:tabLst>
            </a:pPr>
            <a:r>
              <a:rPr lang="tr-TR" sz="1600" kern="100" dirty="0">
                <a:latin typeface="Calibri" panose="020F0502020204030204" pitchFamily="34" charset="0"/>
                <a:ea typeface="Calibri" panose="020F0502020204030204" pitchFamily="34" charset="0"/>
                <a:cs typeface="Times New Roman" panose="02020603050405020304" pitchFamily="18" charset="0"/>
              </a:rPr>
              <a:t>8</a:t>
            </a:r>
            <a:r>
              <a:rPr lang="tr-TR" sz="1600" kern="100" dirty="0">
                <a:effectLst/>
                <a:latin typeface="Calibri" panose="020F0502020204030204" pitchFamily="34" charset="0"/>
                <a:ea typeface="Calibri" panose="020F0502020204030204" pitchFamily="34" charset="0"/>
                <a:cs typeface="Times New Roman" panose="02020603050405020304" pitchFamily="18" charset="0"/>
              </a:rPr>
              <a:t>/40</a:t>
            </a:r>
          </a:p>
        </p:txBody>
      </p:sp>
      <p:cxnSp>
        <p:nvCxnSpPr>
          <p:cNvPr id="9" name="Düz Bağlayıcı 8">
            <a:extLst>
              <a:ext uri="{FF2B5EF4-FFF2-40B4-BE49-F238E27FC236}">
                <a16:creationId xmlns:a16="http://schemas.microsoft.com/office/drawing/2014/main" id="{DB510835-3291-9136-482C-771EA0898E5F}"/>
              </a:ext>
            </a:extLst>
          </p:cNvPr>
          <p:cNvCxnSpPr/>
          <p:nvPr/>
        </p:nvCxnSpPr>
        <p:spPr>
          <a:xfrm>
            <a:off x="5669280" y="1336431"/>
            <a:ext cx="0" cy="4360984"/>
          </a:xfrm>
          <a:prstGeom prst="line">
            <a:avLst/>
          </a:prstGeom>
        </p:spPr>
        <p:style>
          <a:lnRef idx="1">
            <a:schemeClr val="dk1"/>
          </a:lnRef>
          <a:fillRef idx="0">
            <a:schemeClr val="dk1"/>
          </a:fillRef>
          <a:effectRef idx="0">
            <a:schemeClr val="dk1"/>
          </a:effectRef>
          <a:fontRef idx="minor">
            <a:schemeClr val="tx1"/>
          </a:fontRef>
        </p:style>
      </p:cxnSp>
      <p:cxnSp>
        <p:nvCxnSpPr>
          <p:cNvPr id="11" name="Düz Bağlayıcı 10">
            <a:extLst>
              <a:ext uri="{FF2B5EF4-FFF2-40B4-BE49-F238E27FC236}">
                <a16:creationId xmlns:a16="http://schemas.microsoft.com/office/drawing/2014/main" id="{8C73BF09-2A17-80D6-9444-71E140E6249B}"/>
              </a:ext>
            </a:extLst>
          </p:cNvPr>
          <p:cNvCxnSpPr/>
          <p:nvPr/>
        </p:nvCxnSpPr>
        <p:spPr>
          <a:xfrm>
            <a:off x="6096000" y="3559126"/>
            <a:ext cx="344189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24582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2F053F48-0A9C-2211-1FAE-8C0A85592755}"/>
              </a:ext>
            </a:extLst>
          </p:cNvPr>
          <p:cNvSpPr txBox="1"/>
          <p:nvPr/>
        </p:nvSpPr>
        <p:spPr>
          <a:xfrm>
            <a:off x="154744" y="0"/>
            <a:ext cx="11929403" cy="6989756"/>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tab pos="828675" algn="l"/>
              </a:tabLst>
              <a:defRPr/>
            </a:pPr>
            <a:r>
              <a:rPr kumimoji="0" lang="tr-TR" sz="2000" b="1" i="0" u="none" strike="noStrike" kern="1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YAPILANDIRMA: KESİNLEŞMİŞ ALACAKLAR (2. MADDE)</a:t>
            </a:r>
          </a:p>
          <a:p>
            <a:pPr algn="just">
              <a:lnSpc>
                <a:spcPct val="107000"/>
              </a:lnSpc>
              <a:spcAft>
                <a:spcPts val="800"/>
              </a:spcAft>
              <a:tabLst>
                <a:tab pos="828675" algn="l"/>
              </a:tabLst>
            </a:pPr>
            <a:r>
              <a:rPr lang="tr-TR" sz="2000" b="1" kern="100" dirty="0">
                <a:effectLst/>
                <a:ea typeface="Calibri" panose="020F0502020204030204" pitchFamily="34" charset="0"/>
                <a:cs typeface="Times New Roman" panose="02020603050405020304" pitchFamily="18" charset="0"/>
              </a:rPr>
              <a:t>VERGİLERİN YAPILANDIRILMASI</a:t>
            </a:r>
          </a:p>
          <a:p>
            <a:pPr algn="just">
              <a:lnSpc>
                <a:spcPct val="107000"/>
              </a:lnSpc>
              <a:spcAft>
                <a:spcPts val="800"/>
              </a:spcAft>
              <a:tabLst>
                <a:tab pos="828675" algn="l"/>
              </a:tabLst>
            </a:pPr>
            <a:r>
              <a:rPr lang="tr-TR" sz="1600" b="1" kern="100" dirty="0">
                <a:effectLst/>
                <a:ea typeface="Calibri" panose="020F0502020204030204" pitchFamily="34" charset="0"/>
                <a:cs typeface="Times New Roman" panose="02020603050405020304" pitchFamily="18" charset="0"/>
              </a:rPr>
              <a:t>MEVCUT ALACAKLAR		</a:t>
            </a:r>
            <a:r>
              <a:rPr lang="tr-TR" sz="1600" b="1" kern="100" dirty="0">
                <a:solidFill>
                  <a:srgbClr val="0070C0"/>
                </a:solidFill>
                <a:effectLst/>
                <a:ea typeface="Calibri" panose="020F0502020204030204" pitchFamily="34" charset="0"/>
                <a:cs typeface="Times New Roman" panose="02020603050405020304" pitchFamily="18" charset="0"/>
              </a:rPr>
              <a:t>TAHSİL EDİLECEK ALACAKLAR</a:t>
            </a:r>
            <a:r>
              <a:rPr lang="tr-TR" sz="1600" b="1" kern="100" dirty="0">
                <a:effectLst/>
                <a:ea typeface="Calibri" panose="020F0502020204030204" pitchFamily="34" charset="0"/>
                <a:cs typeface="Times New Roman" panose="02020603050405020304" pitchFamily="18" charset="0"/>
              </a:rPr>
              <a:t>		</a:t>
            </a:r>
            <a:r>
              <a:rPr lang="tr-TR" sz="1600" b="1" kern="100" dirty="0">
                <a:solidFill>
                  <a:srgbClr val="FF0000"/>
                </a:solidFill>
                <a:effectLst/>
                <a:ea typeface="Calibri" panose="020F0502020204030204" pitchFamily="34" charset="0"/>
                <a:cs typeface="Times New Roman" panose="02020603050405020304" pitchFamily="18" charset="0"/>
              </a:rPr>
              <a:t>VAZGEÇİLEN ALACAKLAR</a:t>
            </a:r>
          </a:p>
          <a:p>
            <a:pPr algn="just">
              <a:lnSpc>
                <a:spcPct val="107000"/>
              </a:lnSpc>
              <a:spcAft>
                <a:spcPts val="800"/>
              </a:spcAft>
              <a:tabLst>
                <a:tab pos="828675" algn="l"/>
              </a:tabLst>
            </a:pPr>
            <a:r>
              <a:rPr lang="tr-TR" sz="1600" u="sng" kern="100" dirty="0">
                <a:effectLst/>
                <a:ea typeface="Calibri" panose="020F0502020204030204" pitchFamily="34" charset="0"/>
                <a:cs typeface="Times New Roman" panose="02020603050405020304" pitchFamily="18" charset="0"/>
              </a:rPr>
              <a:t>Vergi</a:t>
            </a:r>
            <a:r>
              <a:rPr lang="tr-TR" sz="1600" kern="100" dirty="0">
                <a:effectLst/>
                <a:ea typeface="Calibri" panose="020F0502020204030204" pitchFamily="34" charset="0"/>
                <a:cs typeface="Times New Roman" panose="02020603050405020304" pitchFamily="18" charset="0"/>
              </a:rPr>
              <a:t>				</a:t>
            </a:r>
            <a:r>
              <a:rPr lang="tr-TR" sz="1600" kern="100" dirty="0">
                <a:solidFill>
                  <a:srgbClr val="0070C0"/>
                </a:solidFill>
                <a:effectLst/>
                <a:ea typeface="Calibri" panose="020F0502020204030204" pitchFamily="34" charset="0"/>
                <a:cs typeface="Times New Roman" panose="02020603050405020304" pitchFamily="18" charset="0"/>
              </a:rPr>
              <a:t>Vergi</a:t>
            </a:r>
            <a:r>
              <a:rPr lang="tr-TR" sz="1600" kern="100" dirty="0">
                <a:effectLst/>
                <a:ea typeface="Calibri" panose="020F0502020204030204" pitchFamily="34" charset="0"/>
                <a:cs typeface="Times New Roman" panose="02020603050405020304" pitchFamily="18" charset="0"/>
              </a:rPr>
              <a:t>				</a:t>
            </a:r>
            <a:r>
              <a:rPr lang="tr-TR" sz="1600" kern="100" dirty="0">
                <a:solidFill>
                  <a:srgbClr val="FF0000"/>
                </a:solidFill>
                <a:effectLst/>
                <a:ea typeface="Calibri" panose="020F0502020204030204" pitchFamily="34" charset="0"/>
                <a:cs typeface="Times New Roman" panose="02020603050405020304" pitchFamily="18" charset="0"/>
              </a:rPr>
              <a:t>-</a:t>
            </a:r>
          </a:p>
          <a:p>
            <a:pPr algn="just">
              <a:lnSpc>
                <a:spcPct val="107000"/>
              </a:lnSpc>
              <a:spcAft>
                <a:spcPts val="800"/>
              </a:spcAft>
              <a:tabLst>
                <a:tab pos="828675" algn="l"/>
              </a:tabLst>
            </a:pPr>
            <a:r>
              <a:rPr lang="tr-TR" sz="1600" kern="100" dirty="0">
                <a:effectLst/>
                <a:ea typeface="Calibri" panose="020F0502020204030204" pitchFamily="34" charset="0"/>
                <a:cs typeface="Times New Roman" panose="02020603050405020304" pitchFamily="18" charset="0"/>
              </a:rPr>
              <a:t>Gecikme Faizi		</a:t>
            </a:r>
            <a:r>
              <a:rPr lang="tr-TR" sz="1600" kern="100" dirty="0">
                <a:solidFill>
                  <a:srgbClr val="0070C0"/>
                </a:solidFill>
                <a:effectLst/>
                <a:ea typeface="Calibri" panose="020F0502020204030204" pitchFamily="34" charset="0"/>
                <a:cs typeface="Times New Roman" panose="02020603050405020304" pitchFamily="18" charset="0"/>
              </a:rPr>
              <a:t>Yİ-ÜFE</a:t>
            </a:r>
            <a:r>
              <a:rPr lang="tr-TR" sz="1600" kern="100" dirty="0">
                <a:effectLst/>
                <a:ea typeface="Calibri" panose="020F0502020204030204" pitchFamily="34" charset="0"/>
                <a:cs typeface="Times New Roman" panose="02020603050405020304" pitchFamily="18" charset="0"/>
              </a:rPr>
              <a:t>				</a:t>
            </a:r>
            <a:r>
              <a:rPr lang="tr-TR" sz="1600" kern="100" dirty="0">
                <a:solidFill>
                  <a:srgbClr val="FF0000"/>
                </a:solidFill>
                <a:effectLst/>
                <a:ea typeface="Calibri" panose="020F0502020204030204" pitchFamily="34" charset="0"/>
                <a:cs typeface="Times New Roman" panose="02020603050405020304" pitchFamily="18" charset="0"/>
              </a:rPr>
              <a:t>Gecikme Faizi</a:t>
            </a:r>
          </a:p>
          <a:p>
            <a:pPr algn="just">
              <a:lnSpc>
                <a:spcPct val="107000"/>
              </a:lnSpc>
              <a:spcAft>
                <a:spcPts val="800"/>
              </a:spcAft>
              <a:tabLst>
                <a:tab pos="828675" algn="l"/>
              </a:tabLst>
            </a:pPr>
            <a:r>
              <a:rPr lang="tr-TR" sz="1600" kern="100" dirty="0">
                <a:effectLst/>
                <a:ea typeface="Calibri" panose="020F0502020204030204" pitchFamily="34" charset="0"/>
                <a:cs typeface="Times New Roman" panose="02020603050405020304" pitchFamily="18" charset="0"/>
              </a:rPr>
              <a:t>Gecikme Zammı		</a:t>
            </a:r>
            <a:r>
              <a:rPr lang="tr-TR" sz="1600" kern="100" dirty="0">
                <a:solidFill>
                  <a:srgbClr val="0070C0"/>
                </a:solidFill>
                <a:effectLst/>
                <a:ea typeface="Calibri" panose="020F0502020204030204" pitchFamily="34" charset="0"/>
                <a:cs typeface="Times New Roman" panose="02020603050405020304" pitchFamily="18" charset="0"/>
              </a:rPr>
              <a:t>Yİ-ÜFE</a:t>
            </a:r>
            <a:r>
              <a:rPr lang="tr-TR" sz="1600" kern="100" dirty="0">
                <a:effectLst/>
                <a:ea typeface="Calibri" panose="020F0502020204030204" pitchFamily="34" charset="0"/>
                <a:cs typeface="Times New Roman" panose="02020603050405020304" pitchFamily="18" charset="0"/>
              </a:rPr>
              <a:t>				</a:t>
            </a:r>
            <a:r>
              <a:rPr lang="tr-TR" sz="1600" kern="100" dirty="0">
                <a:solidFill>
                  <a:srgbClr val="FF0000"/>
                </a:solidFill>
                <a:effectLst/>
                <a:ea typeface="Calibri" panose="020F0502020204030204" pitchFamily="34" charset="0"/>
                <a:cs typeface="Times New Roman" panose="02020603050405020304" pitchFamily="18" charset="0"/>
              </a:rPr>
              <a:t>Gecikme Zammı</a:t>
            </a:r>
          </a:p>
          <a:p>
            <a:pPr algn="just">
              <a:lnSpc>
                <a:spcPct val="107000"/>
              </a:lnSpc>
              <a:spcAft>
                <a:spcPts val="800"/>
              </a:spcAft>
              <a:tabLst>
                <a:tab pos="828675" algn="l"/>
              </a:tabLst>
            </a:pPr>
            <a:r>
              <a:rPr lang="tr-TR" sz="1600" kern="100" dirty="0">
                <a:effectLst/>
                <a:ea typeface="Calibri" panose="020F0502020204030204" pitchFamily="34" charset="0"/>
                <a:cs typeface="Times New Roman" panose="02020603050405020304" pitchFamily="18" charset="0"/>
              </a:rPr>
              <a:t>Vergi Ziyaı Cezası		</a:t>
            </a:r>
            <a:r>
              <a:rPr lang="tr-TR" sz="1600" kern="100" dirty="0">
                <a:solidFill>
                  <a:srgbClr val="0070C0"/>
                </a:solidFill>
                <a:effectLst/>
                <a:ea typeface="Calibri" panose="020F0502020204030204" pitchFamily="34" charset="0"/>
                <a:cs typeface="Times New Roman" panose="02020603050405020304" pitchFamily="18" charset="0"/>
              </a:rPr>
              <a:t>-</a:t>
            </a:r>
            <a:r>
              <a:rPr lang="tr-TR" sz="1600" kern="100" dirty="0">
                <a:effectLst/>
                <a:ea typeface="Calibri" panose="020F0502020204030204" pitchFamily="34" charset="0"/>
                <a:cs typeface="Times New Roman" panose="02020603050405020304" pitchFamily="18" charset="0"/>
              </a:rPr>
              <a:t>				</a:t>
            </a:r>
            <a:r>
              <a:rPr lang="tr-TR" sz="1600" kern="100" dirty="0">
                <a:solidFill>
                  <a:srgbClr val="FF0000"/>
                </a:solidFill>
                <a:effectLst/>
                <a:ea typeface="Calibri" panose="020F0502020204030204" pitchFamily="34" charset="0"/>
                <a:cs typeface="Times New Roman" panose="02020603050405020304" pitchFamily="18" charset="0"/>
              </a:rPr>
              <a:t>Vergi Ziyaı Cezası</a:t>
            </a:r>
          </a:p>
          <a:p>
            <a:pPr algn="just">
              <a:lnSpc>
                <a:spcPct val="107000"/>
              </a:lnSpc>
              <a:spcAft>
                <a:spcPts val="800"/>
              </a:spcAft>
              <a:tabLst>
                <a:tab pos="828675" algn="l"/>
              </a:tabLst>
            </a:pPr>
            <a:r>
              <a:rPr lang="tr-TR" sz="1600" kern="100" dirty="0">
                <a:effectLst/>
                <a:ea typeface="Calibri" panose="020F0502020204030204" pitchFamily="34" charset="0"/>
                <a:cs typeface="Times New Roman" panose="02020603050405020304" pitchFamily="18" charset="0"/>
              </a:rPr>
              <a:t>Vergi Ziyaı Cezasına		</a:t>
            </a:r>
            <a:r>
              <a:rPr lang="tr-TR" sz="1600" kern="100" dirty="0">
                <a:solidFill>
                  <a:srgbClr val="0070C0"/>
                </a:solidFill>
                <a:effectLst/>
                <a:ea typeface="Calibri" panose="020F0502020204030204" pitchFamily="34" charset="0"/>
                <a:cs typeface="Times New Roman" panose="02020603050405020304" pitchFamily="18" charset="0"/>
              </a:rPr>
              <a:t>-</a:t>
            </a:r>
            <a:r>
              <a:rPr lang="tr-TR" sz="1600" kern="100" dirty="0">
                <a:effectLst/>
                <a:ea typeface="Calibri" panose="020F0502020204030204" pitchFamily="34" charset="0"/>
                <a:cs typeface="Times New Roman" panose="02020603050405020304" pitchFamily="18" charset="0"/>
              </a:rPr>
              <a:t>				 </a:t>
            </a:r>
            <a:r>
              <a:rPr lang="tr-TR" sz="1600" kern="100" dirty="0">
                <a:solidFill>
                  <a:srgbClr val="FF0000"/>
                </a:solidFill>
                <a:effectLst/>
                <a:ea typeface="Calibri" panose="020F0502020204030204" pitchFamily="34" charset="0"/>
                <a:cs typeface="Times New Roman" panose="02020603050405020304" pitchFamily="18" charset="0"/>
              </a:rPr>
              <a:t>Vergi Ziyaı Cezasına</a:t>
            </a:r>
          </a:p>
          <a:p>
            <a:pPr algn="just">
              <a:lnSpc>
                <a:spcPct val="107000"/>
              </a:lnSpc>
              <a:spcAft>
                <a:spcPts val="800"/>
              </a:spcAft>
              <a:tabLst>
                <a:tab pos="828675" algn="l"/>
              </a:tabLst>
            </a:pPr>
            <a:r>
              <a:rPr lang="tr-TR" sz="1600" kern="100" dirty="0">
                <a:effectLst/>
                <a:ea typeface="Calibri" panose="020F0502020204030204" pitchFamily="34" charset="0"/>
                <a:cs typeface="Times New Roman" panose="02020603050405020304" pitchFamily="18" charset="0"/>
              </a:rPr>
              <a:t>Ait Gecikme Zammı						</a:t>
            </a:r>
            <a:r>
              <a:rPr lang="tr-TR" sz="1600" kern="100" dirty="0">
                <a:solidFill>
                  <a:srgbClr val="FF0000"/>
                </a:solidFill>
                <a:effectLst/>
                <a:ea typeface="Calibri" panose="020F0502020204030204" pitchFamily="34" charset="0"/>
                <a:cs typeface="Times New Roman" panose="02020603050405020304" pitchFamily="18" charset="0"/>
              </a:rPr>
              <a:t>Ait Gecikme Zammı</a:t>
            </a:r>
            <a:r>
              <a:rPr lang="tr-TR" sz="1600" kern="100" dirty="0">
                <a:effectLst/>
                <a:ea typeface="Calibri" panose="020F0502020204030204" pitchFamily="34" charset="0"/>
                <a:cs typeface="Times New Roman" panose="02020603050405020304" pitchFamily="18" charset="0"/>
              </a:rPr>
              <a:t>	</a:t>
            </a:r>
          </a:p>
          <a:p>
            <a:pPr algn="just">
              <a:lnSpc>
                <a:spcPct val="107000"/>
              </a:lnSpc>
              <a:spcAft>
                <a:spcPts val="800"/>
              </a:spcAft>
              <a:tabLst>
                <a:tab pos="828675" algn="l"/>
              </a:tabLst>
            </a:pPr>
            <a:r>
              <a:rPr lang="tr-TR" sz="1600" kern="100" dirty="0">
                <a:effectLst/>
                <a:ea typeface="Calibri" panose="020F0502020204030204" pitchFamily="34" charset="0"/>
                <a:cs typeface="Times New Roman" panose="02020603050405020304" pitchFamily="18" charset="0"/>
              </a:rPr>
              <a:t> </a:t>
            </a:r>
          </a:p>
          <a:p>
            <a:pPr algn="just">
              <a:lnSpc>
                <a:spcPct val="107000"/>
              </a:lnSpc>
              <a:spcAft>
                <a:spcPts val="800"/>
              </a:spcAft>
              <a:tabLst>
                <a:tab pos="828675" algn="l"/>
              </a:tabLst>
            </a:pPr>
            <a:r>
              <a:rPr lang="tr-TR" sz="2000" b="1" kern="100" dirty="0">
                <a:effectLst/>
                <a:ea typeface="Calibri" panose="020F0502020204030204" pitchFamily="34" charset="0"/>
                <a:cs typeface="Times New Roman" panose="02020603050405020304" pitchFamily="18" charset="0"/>
              </a:rPr>
              <a:t>CEZALARIN YAPILANDIRILMASI</a:t>
            </a:r>
          </a:p>
          <a:p>
            <a:pPr algn="just">
              <a:lnSpc>
                <a:spcPct val="107000"/>
              </a:lnSpc>
              <a:spcAft>
                <a:spcPts val="800"/>
              </a:spcAft>
              <a:tabLst>
                <a:tab pos="828675" algn="l"/>
              </a:tabLst>
            </a:pPr>
            <a:r>
              <a:rPr lang="tr-TR" sz="1600" b="1" kern="100" dirty="0">
                <a:effectLst/>
                <a:ea typeface="Calibri" panose="020F0502020204030204" pitchFamily="34" charset="0"/>
                <a:cs typeface="Times New Roman" panose="02020603050405020304" pitchFamily="18" charset="0"/>
              </a:rPr>
              <a:t>MEVCUT ALACAKLAR		</a:t>
            </a:r>
            <a:r>
              <a:rPr lang="tr-TR" sz="1600" b="1" kern="100" dirty="0">
                <a:solidFill>
                  <a:srgbClr val="0070C0"/>
                </a:solidFill>
                <a:effectLst/>
                <a:ea typeface="Calibri" panose="020F0502020204030204" pitchFamily="34" charset="0"/>
                <a:cs typeface="Times New Roman" panose="02020603050405020304" pitchFamily="18" charset="0"/>
              </a:rPr>
              <a:t>TAHSİL EDİLECEK ALACAKLAR</a:t>
            </a:r>
            <a:r>
              <a:rPr lang="tr-TR" sz="1600" b="1" kern="100" dirty="0">
                <a:effectLst/>
                <a:ea typeface="Calibri" panose="020F0502020204030204" pitchFamily="34" charset="0"/>
                <a:cs typeface="Times New Roman" panose="02020603050405020304" pitchFamily="18" charset="0"/>
              </a:rPr>
              <a:t>		</a:t>
            </a:r>
            <a:r>
              <a:rPr lang="tr-TR" sz="1600" b="1" kern="100" dirty="0">
                <a:solidFill>
                  <a:srgbClr val="FF0000"/>
                </a:solidFill>
                <a:effectLst/>
                <a:ea typeface="Calibri" panose="020F0502020204030204" pitchFamily="34" charset="0"/>
                <a:cs typeface="Times New Roman" panose="02020603050405020304" pitchFamily="18" charset="0"/>
              </a:rPr>
              <a:t>VAZGEÇİLEN ALACAKLAR</a:t>
            </a:r>
          </a:p>
          <a:p>
            <a:pPr algn="just">
              <a:lnSpc>
                <a:spcPct val="107000"/>
              </a:lnSpc>
              <a:spcAft>
                <a:spcPts val="800"/>
              </a:spcAft>
              <a:tabLst>
                <a:tab pos="828675" algn="l"/>
              </a:tabLst>
            </a:pPr>
            <a:r>
              <a:rPr lang="tr-TR" sz="1600" u="sng" kern="100" dirty="0">
                <a:effectLst/>
                <a:ea typeface="Calibri" panose="020F0502020204030204" pitchFamily="34" charset="0"/>
                <a:cs typeface="Times New Roman" panose="02020603050405020304" pitchFamily="18" charset="0"/>
              </a:rPr>
              <a:t>Usulsüzlük Cezası</a:t>
            </a:r>
            <a:r>
              <a:rPr lang="tr-TR" sz="1600" kern="100" dirty="0">
                <a:effectLst/>
                <a:ea typeface="Calibri" panose="020F0502020204030204" pitchFamily="34" charset="0"/>
                <a:cs typeface="Times New Roman" panose="02020603050405020304" pitchFamily="18" charset="0"/>
              </a:rPr>
              <a:t>		</a:t>
            </a:r>
            <a:r>
              <a:rPr lang="tr-TR" sz="1600" kern="100" dirty="0">
                <a:solidFill>
                  <a:srgbClr val="0070C0"/>
                </a:solidFill>
                <a:effectLst/>
                <a:ea typeface="Calibri" panose="020F0502020204030204" pitchFamily="34" charset="0"/>
                <a:cs typeface="Times New Roman" panose="02020603050405020304" pitchFamily="18" charset="0"/>
              </a:rPr>
              <a:t>Usulsüzlük Cezasının %50’si</a:t>
            </a:r>
            <a:r>
              <a:rPr lang="tr-TR" sz="1600" kern="100" dirty="0">
                <a:effectLst/>
                <a:ea typeface="Calibri" panose="020F0502020204030204" pitchFamily="34" charset="0"/>
                <a:cs typeface="Times New Roman" panose="02020603050405020304" pitchFamily="18" charset="0"/>
              </a:rPr>
              <a:t>		</a:t>
            </a:r>
            <a:r>
              <a:rPr lang="tr-TR" sz="1600" kern="100" dirty="0">
                <a:solidFill>
                  <a:srgbClr val="FF0000"/>
                </a:solidFill>
                <a:effectLst/>
                <a:ea typeface="Calibri" panose="020F0502020204030204" pitchFamily="34" charset="0"/>
                <a:cs typeface="Times New Roman" panose="02020603050405020304" pitchFamily="18" charset="0"/>
              </a:rPr>
              <a:t>Usulsüzlük Cezasının % 50’si</a:t>
            </a:r>
          </a:p>
          <a:p>
            <a:pPr algn="just">
              <a:lnSpc>
                <a:spcPct val="107000"/>
              </a:lnSpc>
              <a:spcAft>
                <a:spcPts val="800"/>
              </a:spcAft>
              <a:tabLst>
                <a:tab pos="828675" algn="l"/>
              </a:tabLst>
            </a:pPr>
            <a:r>
              <a:rPr lang="tr-TR" sz="1600" u="sng" kern="100" dirty="0">
                <a:effectLst/>
                <a:ea typeface="Calibri" panose="020F0502020204030204" pitchFamily="34" charset="0"/>
                <a:cs typeface="Times New Roman" panose="02020603050405020304" pitchFamily="18" charset="0"/>
              </a:rPr>
              <a:t>Özel Usulsüzlük Cezası</a:t>
            </a:r>
            <a:r>
              <a:rPr lang="tr-TR" sz="1600" kern="100" dirty="0">
                <a:effectLst/>
                <a:ea typeface="Calibri" panose="020F0502020204030204" pitchFamily="34" charset="0"/>
                <a:cs typeface="Times New Roman" panose="02020603050405020304" pitchFamily="18" charset="0"/>
              </a:rPr>
              <a:t>	</a:t>
            </a:r>
            <a:r>
              <a:rPr lang="tr-TR" sz="1600" kern="100" dirty="0">
                <a:solidFill>
                  <a:srgbClr val="0070C0"/>
                </a:solidFill>
                <a:effectLst/>
                <a:ea typeface="Calibri" panose="020F0502020204030204" pitchFamily="34" charset="0"/>
                <a:cs typeface="Times New Roman" panose="02020603050405020304" pitchFamily="18" charset="0"/>
              </a:rPr>
              <a:t>Özel Usulsüzlük Cezasının %50’si	</a:t>
            </a:r>
            <a:r>
              <a:rPr lang="tr-TR" sz="1600" kern="100" dirty="0">
                <a:effectLst/>
                <a:ea typeface="Calibri" panose="020F0502020204030204" pitchFamily="34" charset="0"/>
                <a:cs typeface="Times New Roman" panose="02020603050405020304" pitchFamily="18" charset="0"/>
              </a:rPr>
              <a:t>	</a:t>
            </a:r>
            <a:r>
              <a:rPr lang="tr-TR" sz="1600" kern="100" dirty="0">
                <a:solidFill>
                  <a:srgbClr val="FF0000"/>
                </a:solidFill>
                <a:effectLst/>
                <a:ea typeface="Calibri" panose="020F0502020204030204" pitchFamily="34" charset="0"/>
                <a:cs typeface="Times New Roman" panose="02020603050405020304" pitchFamily="18" charset="0"/>
              </a:rPr>
              <a:t>Özel Usulsüzlük Cezasının %50’si</a:t>
            </a:r>
          </a:p>
          <a:p>
            <a:pPr algn="just">
              <a:lnSpc>
                <a:spcPct val="107000"/>
              </a:lnSpc>
              <a:spcAft>
                <a:spcPts val="800"/>
              </a:spcAft>
              <a:tabLst>
                <a:tab pos="828675" algn="l"/>
              </a:tabLst>
            </a:pPr>
            <a:r>
              <a:rPr lang="tr-TR" sz="1600" u="sng" kern="100" dirty="0">
                <a:effectLst/>
                <a:ea typeface="Calibri" panose="020F0502020204030204" pitchFamily="34" charset="0"/>
                <a:cs typeface="Times New Roman" panose="02020603050405020304" pitchFamily="18" charset="0"/>
              </a:rPr>
              <a:t>İdari Para Cezası</a:t>
            </a:r>
            <a:r>
              <a:rPr lang="tr-TR" sz="1600" kern="100" dirty="0">
                <a:solidFill>
                  <a:srgbClr val="FF0000"/>
                </a:solidFill>
                <a:effectLst/>
                <a:ea typeface="Calibri" panose="020F0502020204030204" pitchFamily="34" charset="0"/>
                <a:cs typeface="Times New Roman" panose="02020603050405020304" pitchFamily="18" charset="0"/>
              </a:rPr>
              <a:t>		</a:t>
            </a:r>
            <a:r>
              <a:rPr lang="tr-TR" sz="1600" kern="100" dirty="0">
                <a:solidFill>
                  <a:srgbClr val="0070C0"/>
                </a:solidFill>
                <a:effectLst/>
                <a:ea typeface="Calibri" panose="020F0502020204030204" pitchFamily="34" charset="0"/>
                <a:cs typeface="Times New Roman" panose="02020603050405020304" pitchFamily="18" charset="0"/>
              </a:rPr>
              <a:t>İdari Para Cezası</a:t>
            </a:r>
            <a:r>
              <a:rPr lang="tr-TR" sz="1600" kern="100" dirty="0">
                <a:solidFill>
                  <a:srgbClr val="FF0000"/>
                </a:solidFill>
                <a:effectLst/>
                <a:ea typeface="Calibri" panose="020F0502020204030204" pitchFamily="34" charset="0"/>
                <a:cs typeface="Times New Roman" panose="02020603050405020304" pitchFamily="18" charset="0"/>
              </a:rPr>
              <a:t>			-</a:t>
            </a:r>
          </a:p>
          <a:p>
            <a:pPr algn="just">
              <a:lnSpc>
                <a:spcPct val="107000"/>
              </a:lnSpc>
              <a:spcAft>
                <a:spcPts val="800"/>
              </a:spcAft>
              <a:tabLst>
                <a:tab pos="828675" algn="l"/>
              </a:tabLst>
            </a:pPr>
            <a:r>
              <a:rPr lang="tr-TR" sz="1600" kern="100" dirty="0">
                <a:effectLst/>
                <a:ea typeface="Calibri" panose="020F0502020204030204" pitchFamily="34" charset="0"/>
                <a:cs typeface="Times New Roman" panose="02020603050405020304" pitchFamily="18" charset="0"/>
              </a:rPr>
              <a:t>İPC’ye Ait Faizler</a:t>
            </a:r>
            <a:r>
              <a:rPr lang="tr-TR" sz="1600" kern="100" dirty="0">
                <a:solidFill>
                  <a:srgbClr val="FF0000"/>
                </a:solidFill>
                <a:effectLst/>
                <a:ea typeface="Calibri" panose="020F0502020204030204" pitchFamily="34" charset="0"/>
                <a:cs typeface="Times New Roman" panose="02020603050405020304" pitchFamily="18" charset="0"/>
              </a:rPr>
              <a:t>		</a:t>
            </a:r>
            <a:r>
              <a:rPr lang="tr-TR" sz="1600" kern="100" dirty="0">
                <a:solidFill>
                  <a:srgbClr val="0070C0"/>
                </a:solidFill>
                <a:effectLst/>
                <a:ea typeface="Calibri" panose="020F0502020204030204" pitchFamily="34" charset="0"/>
                <a:cs typeface="Times New Roman" panose="02020603050405020304" pitchFamily="18" charset="0"/>
              </a:rPr>
              <a:t>Yİ-ÜFE</a:t>
            </a:r>
            <a:r>
              <a:rPr lang="tr-TR" sz="1600" kern="100" dirty="0">
                <a:solidFill>
                  <a:srgbClr val="FF0000"/>
                </a:solidFill>
                <a:effectLst/>
                <a:ea typeface="Calibri" panose="020F0502020204030204" pitchFamily="34" charset="0"/>
                <a:cs typeface="Times New Roman" panose="02020603050405020304" pitchFamily="18" charset="0"/>
              </a:rPr>
              <a:t>				Faizlerin tamamı</a:t>
            </a:r>
          </a:p>
          <a:p>
            <a:pPr algn="just">
              <a:lnSpc>
                <a:spcPct val="107000"/>
              </a:lnSpc>
              <a:spcAft>
                <a:spcPts val="800"/>
              </a:spcAft>
              <a:tabLst>
                <a:tab pos="828675" algn="l"/>
              </a:tabLst>
            </a:pPr>
            <a:r>
              <a:rPr lang="tr-TR" sz="1600" u="sng" kern="100" dirty="0">
                <a:effectLst/>
                <a:ea typeface="Calibri" panose="020F0502020204030204" pitchFamily="34" charset="0"/>
                <a:cs typeface="Times New Roman" panose="02020603050405020304" pitchFamily="18" charset="0"/>
              </a:rPr>
              <a:t>Adli Para Cezası</a:t>
            </a:r>
            <a:r>
              <a:rPr lang="tr-TR" sz="1600" kern="100" dirty="0">
                <a:solidFill>
                  <a:srgbClr val="0070C0"/>
                </a:solidFill>
                <a:effectLst/>
                <a:ea typeface="Calibri" panose="020F0502020204030204" pitchFamily="34" charset="0"/>
                <a:cs typeface="Times New Roman" panose="02020603050405020304" pitchFamily="18" charset="0"/>
              </a:rPr>
              <a:t>		Adli Para Cezası			</a:t>
            </a:r>
            <a:r>
              <a:rPr lang="tr-TR" sz="1600" kern="100" dirty="0">
                <a:solidFill>
                  <a:srgbClr val="FF0000"/>
                </a:solidFill>
                <a:effectLst/>
                <a:ea typeface="Calibri" panose="020F0502020204030204" pitchFamily="34" charset="0"/>
                <a:cs typeface="Times New Roman" panose="02020603050405020304" pitchFamily="18" charset="0"/>
              </a:rPr>
              <a:t>-</a:t>
            </a:r>
          </a:p>
          <a:p>
            <a:pPr algn="just">
              <a:lnSpc>
                <a:spcPct val="107000"/>
              </a:lnSpc>
              <a:spcAft>
                <a:spcPts val="800"/>
              </a:spcAft>
              <a:tabLst>
                <a:tab pos="828675" algn="l"/>
              </a:tabLst>
            </a:pPr>
            <a:r>
              <a:rPr lang="tr-TR" sz="1600" kern="100" dirty="0">
                <a:effectLst/>
                <a:ea typeface="Calibri" panose="020F0502020204030204" pitchFamily="34" charset="0"/>
                <a:cs typeface="Times New Roman" panose="02020603050405020304" pitchFamily="18" charset="0"/>
              </a:rPr>
              <a:t>APC’ye Ait G. Zammı	</a:t>
            </a:r>
            <a:r>
              <a:rPr lang="tr-TR" sz="1600" kern="100" dirty="0">
                <a:solidFill>
                  <a:srgbClr val="0070C0"/>
                </a:solidFill>
                <a:effectLst/>
                <a:ea typeface="Calibri" panose="020F0502020204030204" pitchFamily="34" charset="0"/>
                <a:cs typeface="Times New Roman" panose="02020603050405020304" pitchFamily="18" charset="0"/>
              </a:rPr>
              <a:t>	Yİ-ÜFE				</a:t>
            </a:r>
            <a:r>
              <a:rPr lang="tr-TR" sz="1600" kern="100" dirty="0">
                <a:solidFill>
                  <a:srgbClr val="FF0000"/>
                </a:solidFill>
                <a:effectLst/>
                <a:ea typeface="Calibri" panose="020F0502020204030204" pitchFamily="34" charset="0"/>
                <a:cs typeface="Times New Roman" panose="02020603050405020304" pitchFamily="18" charset="0"/>
              </a:rPr>
              <a:t>Gecikme Zammının Tamamı			      </a:t>
            </a:r>
            <a:r>
              <a:rPr lang="tr-TR" sz="1600" kern="100" dirty="0">
                <a:effectLst/>
                <a:ea typeface="Calibri" panose="020F0502020204030204" pitchFamily="34" charset="0"/>
                <a:cs typeface="Times New Roman" panose="02020603050405020304" pitchFamily="18" charset="0"/>
              </a:rPr>
              <a:t>9/40</a:t>
            </a:r>
            <a:endParaRPr lang="tr-TR" sz="11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070593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1473</TotalTime>
  <Words>6114</Words>
  <Application>Microsoft Office PowerPoint</Application>
  <PresentationFormat>Geniş ekran</PresentationFormat>
  <Paragraphs>811</Paragraphs>
  <Slides>40</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40</vt:i4>
      </vt:variant>
    </vt:vector>
  </HeadingPairs>
  <TitlesOfParts>
    <vt:vector size="44"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Hls</dc:creator>
  <cp:lastModifiedBy>Hls</cp:lastModifiedBy>
  <cp:revision>53</cp:revision>
  <dcterms:created xsi:type="dcterms:W3CDTF">2023-05-30T09:52:45Z</dcterms:created>
  <dcterms:modified xsi:type="dcterms:W3CDTF">2023-06-06T12:30:02Z</dcterms:modified>
</cp:coreProperties>
</file>