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8" r:id="rId11"/>
    <p:sldId id="269" r:id="rId12"/>
    <p:sldId id="270" r:id="rId13"/>
    <p:sldId id="265" r:id="rId14"/>
    <p:sldId id="266" r:id="rId15"/>
    <p:sldId id="258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3427-E649-4BE5-A71A-CD341D1E1991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6F25-22B7-4A01-B696-81A03ACAE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8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3427-E649-4BE5-A71A-CD341D1E1991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6F25-22B7-4A01-B696-81A03ACAE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7505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3427-E649-4BE5-A71A-CD341D1E1991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6F25-22B7-4A01-B696-81A03ACAE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98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3427-E649-4BE5-A71A-CD341D1E1991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6F25-22B7-4A01-B696-81A03ACAE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8079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3427-E649-4BE5-A71A-CD341D1E1991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6F25-22B7-4A01-B696-81A03ACAE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741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3427-E649-4BE5-A71A-CD341D1E1991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6F25-22B7-4A01-B696-81A03ACAE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683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3427-E649-4BE5-A71A-CD341D1E1991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6F25-22B7-4A01-B696-81A03ACAE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574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3427-E649-4BE5-A71A-CD341D1E1991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6F25-22B7-4A01-B696-81A03ACAE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173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3427-E649-4BE5-A71A-CD341D1E1991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6F25-22B7-4A01-B696-81A03ACAE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1796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3427-E649-4BE5-A71A-CD341D1E1991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6F25-22B7-4A01-B696-81A03ACAE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39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3427-E649-4BE5-A71A-CD341D1E1991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6F25-22B7-4A01-B696-81A03ACAE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06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53427-E649-4BE5-A71A-CD341D1E1991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26F25-22B7-4A01-B696-81A03ACAE3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1849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7440 SAYILI KANUN YAPILANDIRMA (SGK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DERLEYEN KEMAL ŞAHİNBOY SMMM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138129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689655" y="1644273"/>
            <a:ext cx="6096000" cy="246984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76555" marR="371475" algn="ctr">
              <a:lnSpc>
                <a:spcPct val="103299"/>
              </a:lnSpc>
              <a:spcBef>
                <a:spcPts val="25"/>
              </a:spcBef>
            </a:pPr>
            <a:r>
              <a:rPr lang="tr-TR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7440</a:t>
            </a:r>
            <a:r>
              <a:rPr lang="tr-TR"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SAYILI</a:t>
            </a:r>
            <a:r>
              <a:rPr lang="tr-TR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tr-TR"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KANUN KAPSAMINDA KURUM </a:t>
            </a:r>
            <a:r>
              <a:rPr lang="tr-TR" sz="2400" b="1" spc="-43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tr-TR"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ALACAKLARININ</a:t>
            </a:r>
            <a:r>
              <a:rPr lang="tr-TR"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tr-TR"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YENİDEN</a:t>
            </a:r>
            <a:endParaRPr lang="tr-TR" sz="2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85"/>
              </a:spcBef>
            </a:pPr>
            <a:r>
              <a:rPr lang="tr-TR"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YAPILANDIRILMASINA DAİR</a:t>
            </a:r>
            <a:r>
              <a:rPr lang="tr-TR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tr-TR"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KANUN HAKKINDA</a:t>
            </a:r>
            <a:endParaRPr lang="tr-TR" sz="2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875"/>
              </a:spcBef>
            </a:pPr>
            <a:r>
              <a:rPr lang="tr-TR"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SORU</a:t>
            </a:r>
            <a:r>
              <a:rPr lang="tr-TR" sz="24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tr-TR"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VE</a:t>
            </a:r>
            <a:r>
              <a:rPr lang="tr-TR" sz="2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tr-TR"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CEVAPLAR</a:t>
            </a:r>
            <a:endParaRPr lang="tr-TR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69221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97707" y="313019"/>
            <a:ext cx="11862487" cy="5239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1)</a:t>
            </a:r>
            <a:r>
              <a:rPr lang="tr-TR" b="1" spc="51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Yapılandırma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kapsamına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giren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borç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türleri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ve</a:t>
            </a:r>
            <a:r>
              <a:rPr lang="tr-TR" b="1" spc="1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dönemleri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nelerdir?</a:t>
            </a:r>
            <a:endParaRPr lang="tr-TR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lang="tr-TR" dirty="0" smtClean="0">
                <a:latin typeface="Times New Roman"/>
                <a:cs typeface="Times New Roman"/>
              </a:rPr>
              <a:t>7440</a:t>
            </a:r>
            <a:r>
              <a:rPr lang="tr-TR" spc="-5" dirty="0" smtClean="0">
                <a:latin typeface="Times New Roman"/>
                <a:cs typeface="Times New Roman"/>
              </a:rPr>
              <a:t> sayılı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hükümleri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uyarınca;</a:t>
            </a:r>
            <a:endParaRPr lang="tr-TR" dirty="0" smtClean="0">
              <a:latin typeface="Times New Roman"/>
              <a:cs typeface="Times New Roman"/>
            </a:endParaRPr>
          </a:p>
          <a:p>
            <a:pPr marL="12700" marR="9525">
              <a:lnSpc>
                <a:spcPct val="110000"/>
              </a:lnSpc>
              <a:spcBef>
                <a:spcPts val="600"/>
              </a:spcBef>
            </a:pPr>
            <a:r>
              <a:rPr lang="tr-TR" dirty="0" smtClean="0">
                <a:latin typeface="Times New Roman"/>
                <a:cs typeface="Times New Roman"/>
              </a:rPr>
              <a:t>2022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yılı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Aralık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ayı/dönemi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 önceki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aylara/dönemlere</a:t>
            </a:r>
            <a:r>
              <a:rPr lang="tr-TR" dirty="0" smtClean="0">
                <a:latin typeface="Times New Roman"/>
                <a:cs typeface="Times New Roman"/>
              </a:rPr>
              <a:t> ilişkin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olup,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bu</a:t>
            </a:r>
            <a:r>
              <a:rPr lang="tr-TR" spc="5" dirty="0" smtClean="0">
                <a:latin typeface="Times New Roman"/>
                <a:cs typeface="Times New Roman"/>
              </a:rPr>
              <a:t> Kanunun </a:t>
            </a:r>
            <a:r>
              <a:rPr lang="tr-TR" spc="-5" dirty="0" smtClean="0">
                <a:latin typeface="Times New Roman"/>
                <a:cs typeface="Times New Roman"/>
              </a:rPr>
              <a:t>yayım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olan</a:t>
            </a:r>
            <a:r>
              <a:rPr lang="tr-TR" spc="-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12/03/2023 </a:t>
            </a:r>
            <a:r>
              <a:rPr lang="tr-TR" spc="-5" dirty="0" smtClean="0">
                <a:latin typeface="Times New Roman"/>
                <a:cs typeface="Times New Roman"/>
              </a:rPr>
              <a:t>tarihinden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önce </a:t>
            </a:r>
            <a:r>
              <a:rPr lang="tr-TR" dirty="0" smtClean="0">
                <a:latin typeface="Times New Roman"/>
                <a:cs typeface="Times New Roman"/>
              </a:rPr>
              <a:t>tahakkuk </a:t>
            </a:r>
            <a:r>
              <a:rPr lang="tr-TR" spc="-5" dirty="0" smtClean="0">
                <a:latin typeface="Times New Roman"/>
                <a:cs typeface="Times New Roman"/>
              </a:rPr>
              <a:t>ettiği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hâlde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ödenmemiş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olan;</a:t>
            </a:r>
          </a:p>
          <a:p>
            <a:pPr marL="283845" marR="8255" indent="-228600" algn="just">
              <a:lnSpc>
                <a:spcPct val="110400"/>
              </a:lnSpc>
              <a:spcBef>
                <a:spcPts val="590"/>
              </a:spcBef>
              <a:buFont typeface="Wingdings"/>
              <a:buChar char=""/>
              <a:tabLst>
                <a:tab pos="284480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5510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sayılı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Kanunun</a:t>
            </a:r>
            <a:r>
              <a:rPr lang="tr-TR" dirty="0" smtClean="0">
                <a:latin typeface="Times New Roman"/>
                <a:cs typeface="Times New Roman"/>
              </a:rPr>
              <a:t> 4’üncü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maddesinin</a:t>
            </a:r>
            <a:r>
              <a:rPr lang="tr-TR" dirty="0" smtClean="0">
                <a:latin typeface="Times New Roman"/>
                <a:cs typeface="Times New Roman"/>
              </a:rPr>
              <a:t> birinci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fıkrasının</a:t>
            </a:r>
            <a:r>
              <a:rPr lang="tr-TR" dirty="0" smtClean="0">
                <a:latin typeface="Times New Roman"/>
                <a:cs typeface="Times New Roman"/>
              </a:rPr>
              <a:t> (a),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(b)</a:t>
            </a:r>
            <a:r>
              <a:rPr lang="tr-TR" spc="5" dirty="0" smtClean="0">
                <a:latin typeface="Times New Roman"/>
                <a:cs typeface="Times New Roman"/>
              </a:rPr>
              <a:t> ve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(c)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bentleri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kapsamındaki sigortalılık statülerinden </a:t>
            </a:r>
            <a:r>
              <a:rPr lang="tr-TR" dirty="0" smtClean="0">
                <a:latin typeface="Times New Roman"/>
                <a:cs typeface="Times New Roman"/>
              </a:rPr>
              <a:t>kaynaklanan; </a:t>
            </a:r>
            <a:r>
              <a:rPr lang="tr-TR" spc="-5" dirty="0" smtClean="0">
                <a:latin typeface="Times New Roman"/>
                <a:cs typeface="Times New Roman"/>
              </a:rPr>
              <a:t>sigorta </a:t>
            </a:r>
            <a:r>
              <a:rPr lang="tr-TR" dirty="0" smtClean="0">
                <a:latin typeface="Times New Roman"/>
                <a:cs typeface="Times New Roman"/>
              </a:rPr>
              <a:t>primi, </a:t>
            </a:r>
            <a:r>
              <a:rPr lang="tr-TR" spc="-5" dirty="0" smtClean="0">
                <a:latin typeface="Times New Roman"/>
                <a:cs typeface="Times New Roman"/>
              </a:rPr>
              <a:t>emeklilik </a:t>
            </a:r>
            <a:r>
              <a:rPr lang="tr-TR" dirty="0" smtClean="0">
                <a:latin typeface="Times New Roman"/>
                <a:cs typeface="Times New Roman"/>
              </a:rPr>
              <a:t>keseneği ve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kurum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karşılığı,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ek </a:t>
            </a:r>
            <a:r>
              <a:rPr lang="tr-TR" spc="-5" dirty="0" smtClean="0">
                <a:latin typeface="Times New Roman"/>
                <a:cs typeface="Times New Roman"/>
              </a:rPr>
              <a:t>karşılık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primi,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sosyal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güvenlik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destek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primi,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işsizlik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sigortası</a:t>
            </a:r>
            <a:r>
              <a:rPr lang="tr-TR" dirty="0" smtClean="0">
                <a:latin typeface="Times New Roman"/>
                <a:cs typeface="Times New Roman"/>
              </a:rPr>
              <a:t> primi,</a:t>
            </a:r>
          </a:p>
          <a:p>
            <a:pPr marL="283845" marR="12700" indent="-228600" algn="just">
              <a:lnSpc>
                <a:spcPct val="110000"/>
              </a:lnSpc>
              <a:buFont typeface="Wingdings"/>
              <a:buChar char=""/>
              <a:tabLst>
                <a:tab pos="284480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7440 </a:t>
            </a:r>
            <a:r>
              <a:rPr lang="tr-TR" spc="-5" dirty="0" smtClean="0">
                <a:latin typeface="Times New Roman"/>
                <a:cs typeface="Times New Roman"/>
              </a:rPr>
              <a:t>sayılı Kanuna </a:t>
            </a:r>
            <a:r>
              <a:rPr lang="tr-TR" dirty="0" smtClean="0">
                <a:latin typeface="Times New Roman"/>
                <a:cs typeface="Times New Roman"/>
              </a:rPr>
              <a:t>göre, </a:t>
            </a:r>
            <a:r>
              <a:rPr lang="tr-TR" spc="-5" dirty="0" smtClean="0">
                <a:latin typeface="Times New Roman"/>
                <a:cs typeface="Times New Roman"/>
              </a:rPr>
              <a:t>yapılan başvuru tarihi </a:t>
            </a:r>
            <a:r>
              <a:rPr lang="tr-TR" dirty="0" smtClean="0">
                <a:latin typeface="Times New Roman"/>
                <a:cs typeface="Times New Roman"/>
              </a:rPr>
              <a:t>itibarıyla ilgili </a:t>
            </a:r>
            <a:r>
              <a:rPr lang="tr-TR" spc="-5" dirty="0" smtClean="0">
                <a:latin typeface="Times New Roman"/>
                <a:cs typeface="Times New Roman"/>
              </a:rPr>
              <a:t>mevzuatına </a:t>
            </a:r>
            <a:r>
              <a:rPr lang="tr-TR" dirty="0" smtClean="0">
                <a:latin typeface="Times New Roman"/>
                <a:cs typeface="Times New Roman"/>
              </a:rPr>
              <a:t>göre </a:t>
            </a:r>
            <a:r>
              <a:rPr lang="tr-TR" spc="-5" dirty="0" smtClean="0">
                <a:latin typeface="Times New Roman"/>
                <a:cs typeface="Times New Roman"/>
              </a:rPr>
              <a:t>ödenme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imkânı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ortadan</a:t>
            </a:r>
            <a:r>
              <a:rPr lang="tr-TR" dirty="0" smtClean="0">
                <a:latin typeface="Times New Roman"/>
                <a:cs typeface="Times New Roman"/>
              </a:rPr>
              <a:t> kalkmamış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isteğe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bağlı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sigorta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primi</a:t>
            </a:r>
            <a:r>
              <a:rPr lang="tr-TR" dirty="0" smtClean="0">
                <a:latin typeface="Times New Roman"/>
                <a:cs typeface="Times New Roman"/>
              </a:rPr>
              <a:t> ile topluluk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sigortası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primi,</a:t>
            </a:r>
          </a:p>
          <a:p>
            <a:pPr marL="283845" marR="10160" indent="-228600" algn="just">
              <a:lnSpc>
                <a:spcPts val="1600"/>
              </a:lnSpc>
              <a:spcBef>
                <a:spcPts val="65"/>
              </a:spcBef>
              <a:buFont typeface="Wingdings"/>
              <a:buChar char=""/>
              <a:tabLst>
                <a:tab pos="28448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İlgili Kanunları </a:t>
            </a:r>
            <a:r>
              <a:rPr lang="tr-TR" dirty="0" smtClean="0">
                <a:latin typeface="Times New Roman"/>
                <a:cs typeface="Times New Roman"/>
              </a:rPr>
              <a:t>gereğince </a:t>
            </a:r>
            <a:r>
              <a:rPr lang="tr-TR" spc="-5" dirty="0" smtClean="0">
                <a:latin typeface="Times New Roman"/>
                <a:cs typeface="Times New Roman"/>
              </a:rPr>
              <a:t>Kurumumca </a:t>
            </a:r>
            <a:r>
              <a:rPr lang="tr-TR" dirty="0" smtClean="0">
                <a:latin typeface="Times New Roman"/>
                <a:cs typeface="Times New Roman"/>
              </a:rPr>
              <a:t>takip edilmekte olan </a:t>
            </a:r>
            <a:r>
              <a:rPr lang="tr-TR" spc="-5" dirty="0" smtClean="0">
                <a:latin typeface="Times New Roman"/>
                <a:cs typeface="Times New Roman"/>
              </a:rPr>
              <a:t>damga </a:t>
            </a:r>
            <a:r>
              <a:rPr lang="tr-TR" dirty="0" smtClean="0">
                <a:latin typeface="Times New Roman"/>
                <a:cs typeface="Times New Roman"/>
              </a:rPr>
              <a:t>vergisi, </a:t>
            </a:r>
            <a:r>
              <a:rPr lang="tr-TR" spc="-5" dirty="0" smtClean="0">
                <a:latin typeface="Times New Roman"/>
                <a:cs typeface="Times New Roman"/>
              </a:rPr>
              <a:t>özel </a:t>
            </a:r>
            <a:r>
              <a:rPr lang="tr-TR" dirty="0" smtClean="0">
                <a:latin typeface="Times New Roman"/>
                <a:cs typeface="Times New Roman"/>
              </a:rPr>
              <a:t>işlem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vergisi</a:t>
            </a:r>
            <a:r>
              <a:rPr lang="tr-TR" dirty="0" smtClean="0">
                <a:latin typeface="Times New Roman"/>
                <a:cs typeface="Times New Roman"/>
              </a:rPr>
              <a:t> ve</a:t>
            </a:r>
            <a:r>
              <a:rPr lang="tr-TR" spc="-5" dirty="0" smtClean="0">
                <a:latin typeface="Times New Roman"/>
                <a:cs typeface="Times New Roman"/>
              </a:rPr>
              <a:t> eğitime katkı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payı,</a:t>
            </a:r>
            <a:endParaRPr lang="tr-TR" dirty="0" smtClean="0">
              <a:latin typeface="Times New Roman"/>
              <a:cs typeface="Times New Roman"/>
            </a:endParaRPr>
          </a:p>
          <a:p>
            <a:pPr marL="283845" marR="6350" indent="-228600" algn="just">
              <a:lnSpc>
                <a:spcPts val="1580"/>
              </a:lnSpc>
              <a:buFont typeface="Wingdings"/>
              <a:buChar char=""/>
              <a:tabLst>
                <a:tab pos="284480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31/12/2022 </a:t>
            </a:r>
            <a:r>
              <a:rPr lang="tr-TR" spc="-5" dirty="0" smtClean="0">
                <a:latin typeface="Times New Roman"/>
                <a:cs typeface="Times New Roman"/>
              </a:rPr>
              <a:t>tarihine </a:t>
            </a:r>
            <a:r>
              <a:rPr lang="tr-TR" dirty="0" smtClean="0">
                <a:latin typeface="Times New Roman"/>
                <a:cs typeface="Times New Roman"/>
              </a:rPr>
              <a:t>kadar (bu tarih </a:t>
            </a:r>
            <a:r>
              <a:rPr lang="tr-TR" spc="-5" dirty="0" smtClean="0">
                <a:latin typeface="Times New Roman"/>
                <a:cs typeface="Times New Roman"/>
              </a:rPr>
              <a:t>dâhil) </a:t>
            </a:r>
            <a:r>
              <a:rPr lang="tr-TR" dirty="0" smtClean="0">
                <a:latin typeface="Times New Roman"/>
                <a:cs typeface="Times New Roman"/>
              </a:rPr>
              <a:t>bitirilmiş </a:t>
            </a:r>
            <a:r>
              <a:rPr lang="tr-TR" spc="-5" dirty="0" smtClean="0">
                <a:latin typeface="Times New Roman"/>
                <a:cs typeface="Times New Roman"/>
              </a:rPr>
              <a:t>özel nitelikteki inşaatlar </a:t>
            </a:r>
            <a:r>
              <a:rPr lang="tr-TR" dirty="0" smtClean="0">
                <a:latin typeface="Times New Roman"/>
                <a:cs typeface="Times New Roman"/>
              </a:rPr>
              <a:t>ile ihale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konusu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işlere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ilişkin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olup,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Kanunun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yayımı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tarihinden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önce</a:t>
            </a:r>
            <a:r>
              <a:rPr lang="tr-TR" dirty="0" smtClean="0">
                <a:latin typeface="Times New Roman"/>
                <a:cs typeface="Times New Roman"/>
              </a:rPr>
              <a:t> tebliğ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edilmiş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olan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10" dirty="0" smtClean="0">
                <a:latin typeface="Times New Roman"/>
                <a:cs typeface="Times New Roman"/>
              </a:rPr>
              <a:t>ön </a:t>
            </a:r>
            <a:r>
              <a:rPr lang="tr-TR" spc="-5" dirty="0" smtClean="0">
                <a:latin typeface="Times New Roman"/>
                <a:cs typeface="Times New Roman"/>
              </a:rPr>
              <a:t> değerlendirme,</a:t>
            </a:r>
            <a:r>
              <a:rPr lang="tr-TR" spc="254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araştırma</a:t>
            </a:r>
            <a:r>
              <a:rPr lang="tr-TR" spc="26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veya</a:t>
            </a:r>
            <a:r>
              <a:rPr lang="tr-TR" spc="254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tespit</a:t>
            </a:r>
            <a:r>
              <a:rPr lang="tr-TR" spc="254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sonucunda</a:t>
            </a:r>
            <a:r>
              <a:rPr lang="tr-TR" spc="254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bulunan</a:t>
            </a:r>
            <a:r>
              <a:rPr lang="tr-TR" spc="25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eksik</a:t>
            </a:r>
            <a:r>
              <a:rPr lang="tr-TR" spc="254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işçilik</a:t>
            </a:r>
            <a:r>
              <a:rPr lang="tr-TR" spc="26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tutarı</a:t>
            </a:r>
            <a:r>
              <a:rPr lang="tr-TR" spc="25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üzerinden</a:t>
            </a:r>
            <a:r>
              <a:rPr lang="tr-TR" dirty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hesaplanan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sigorta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primi,</a:t>
            </a:r>
          </a:p>
          <a:p>
            <a:pPr marL="283845" marR="5080" indent="-228600" algn="just">
              <a:lnSpc>
                <a:spcPct val="110000"/>
              </a:lnSpc>
              <a:buFont typeface="Wingdings"/>
              <a:buChar char=""/>
              <a:tabLst>
                <a:tab pos="284480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31/12/2022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tarihinden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önce</a:t>
            </a:r>
            <a:r>
              <a:rPr lang="tr-TR" dirty="0" smtClean="0">
                <a:latin typeface="Times New Roman"/>
                <a:cs typeface="Times New Roman"/>
              </a:rPr>
              <a:t> (bu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dâhil)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işlenen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fiillere</a:t>
            </a:r>
            <a:r>
              <a:rPr lang="tr-TR" dirty="0" smtClean="0">
                <a:latin typeface="Times New Roman"/>
                <a:cs typeface="Times New Roman"/>
              </a:rPr>
              <a:t> ilişkin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olup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12/03/2023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tarihinden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önce kesinleşen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idari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para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cezaları,</a:t>
            </a:r>
            <a:endParaRPr lang="tr-TR" dirty="0" smtClean="0">
              <a:latin typeface="Times New Roman"/>
              <a:cs typeface="Times New Roman"/>
            </a:endParaRPr>
          </a:p>
          <a:p>
            <a:pPr marL="283845" indent="-228600" algn="just">
              <a:lnSpc>
                <a:spcPct val="100000"/>
              </a:lnSpc>
              <a:spcBef>
                <a:spcPts val="140"/>
              </a:spcBef>
              <a:buFont typeface="Wingdings"/>
              <a:buChar char=""/>
              <a:tabLst>
                <a:tab pos="284480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31/12/2022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tarihinden önce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(bu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</a:t>
            </a:r>
            <a:r>
              <a:rPr lang="tr-TR" dirty="0" smtClean="0">
                <a:latin typeface="Times New Roman"/>
                <a:cs typeface="Times New Roman"/>
              </a:rPr>
              <a:t> dâhil)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işlenen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fiillere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ilişkin</a:t>
            </a:r>
            <a:r>
              <a:rPr lang="tr-TR" spc="-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olup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30/06/2023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tarihine</a:t>
            </a:r>
            <a:endParaRPr lang="tr-TR" dirty="0" smtClean="0">
              <a:latin typeface="Times New Roman"/>
              <a:cs typeface="Times New Roman"/>
            </a:endParaRPr>
          </a:p>
          <a:p>
            <a:pPr marL="283845" marR="6350" algn="just">
              <a:lnSpc>
                <a:spcPct val="110000"/>
              </a:lnSpc>
              <a:spcBef>
                <a:spcPts val="15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kadar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yapılandırmaya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başvuruda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bulunmak</a:t>
            </a:r>
            <a:r>
              <a:rPr lang="tr-TR" dirty="0" smtClean="0">
                <a:latin typeface="Times New Roman"/>
                <a:cs typeface="Times New Roman"/>
              </a:rPr>
              <a:t> kaydıyla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31/07/2023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tarihinden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önce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kesinleşmiş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idari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para cezaları,</a:t>
            </a:r>
            <a:endParaRPr lang="tr-TR" dirty="0" smtClean="0">
              <a:latin typeface="Times New Roman"/>
              <a:cs typeface="Times New Roman"/>
            </a:endParaRPr>
          </a:p>
          <a:p>
            <a:pPr marL="283845" marR="6350" indent="-228600" algn="just">
              <a:lnSpc>
                <a:spcPts val="1580"/>
              </a:lnSpc>
              <a:buFont typeface="Wingdings"/>
              <a:buChar char=""/>
              <a:tabLst>
                <a:tab pos="284480" algn="l"/>
              </a:tabLst>
            </a:pP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86522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187206"/>
            <a:ext cx="12068432" cy="5547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3845" marR="10795" indent="-228600">
              <a:lnSpc>
                <a:spcPct val="110000"/>
              </a:lnSpc>
              <a:buFont typeface="Wingdings"/>
              <a:buChar char=""/>
              <a:tabLst>
                <a:tab pos="284480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Bu</a:t>
            </a:r>
            <a:r>
              <a:rPr lang="tr-TR" spc="2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</a:t>
            </a:r>
            <a:r>
              <a:rPr lang="tr-TR" spc="2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kapsamına</a:t>
            </a:r>
            <a:r>
              <a:rPr lang="tr-TR" spc="23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giren</a:t>
            </a:r>
            <a:r>
              <a:rPr lang="tr-TR" spc="22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24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12/03/2023</a:t>
            </a:r>
            <a:r>
              <a:rPr lang="tr-TR" spc="22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tarihinden</a:t>
            </a:r>
            <a:r>
              <a:rPr lang="tr-TR" spc="229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önce</a:t>
            </a:r>
            <a:r>
              <a:rPr lang="tr-TR" spc="229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asılları</a:t>
            </a:r>
            <a:r>
              <a:rPr lang="tr-TR" spc="229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ödenen</a:t>
            </a:r>
            <a:r>
              <a:rPr lang="tr-TR" spc="2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alacakların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ödenmemiş </a:t>
            </a:r>
            <a:r>
              <a:rPr lang="tr-TR" dirty="0" smtClean="0">
                <a:latin typeface="Times New Roman"/>
                <a:cs typeface="Times New Roman"/>
              </a:rPr>
              <a:t>olan </a:t>
            </a:r>
            <a:r>
              <a:rPr lang="tr-TR" spc="-5" dirty="0" err="1" smtClean="0">
                <a:latin typeface="Times New Roman"/>
                <a:cs typeface="Times New Roman"/>
              </a:rPr>
              <a:t>fer’ileri</a:t>
            </a:r>
            <a:r>
              <a:rPr lang="tr-TR" spc="-5" dirty="0" smtClean="0">
                <a:latin typeface="Times New Roman"/>
                <a:cs typeface="Times New Roman"/>
              </a:rPr>
              <a:t>,</a:t>
            </a:r>
            <a:endParaRPr lang="tr-TR" dirty="0" smtClean="0">
              <a:latin typeface="Times New Roman"/>
              <a:cs typeface="Times New Roman"/>
            </a:endParaRPr>
          </a:p>
          <a:p>
            <a:pPr marL="283845" marR="12700" indent="-228600">
              <a:lnSpc>
                <a:spcPct val="110000"/>
              </a:lnSpc>
              <a:spcBef>
                <a:spcPts val="15"/>
              </a:spcBef>
              <a:buFont typeface="Wingdings"/>
              <a:buChar char=""/>
              <a:tabLst>
                <a:tab pos="284480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5510</a:t>
            </a:r>
            <a:r>
              <a:rPr lang="tr-TR" spc="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sayılı</a:t>
            </a:r>
            <a:r>
              <a:rPr lang="tr-TR" spc="3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Kanunun</a:t>
            </a:r>
            <a:r>
              <a:rPr lang="tr-TR" spc="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ek</a:t>
            </a:r>
            <a:r>
              <a:rPr lang="tr-TR" spc="3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5</a:t>
            </a:r>
            <a:r>
              <a:rPr lang="tr-TR" spc="2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ek</a:t>
            </a:r>
            <a:r>
              <a:rPr lang="tr-TR" spc="25" dirty="0" smtClean="0">
                <a:latin typeface="Times New Roman"/>
                <a:cs typeface="Times New Roman"/>
              </a:rPr>
              <a:t> </a:t>
            </a:r>
            <a:r>
              <a:rPr lang="tr-TR" spc="5" dirty="0" smtClean="0">
                <a:latin typeface="Times New Roman"/>
                <a:cs typeface="Times New Roman"/>
              </a:rPr>
              <a:t>6’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err="1" smtClean="0">
                <a:latin typeface="Times New Roman"/>
                <a:cs typeface="Times New Roman"/>
              </a:rPr>
              <a:t>ncı</a:t>
            </a:r>
            <a:r>
              <a:rPr lang="tr-TR" spc="3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maddeleri</a:t>
            </a:r>
            <a:r>
              <a:rPr lang="tr-TR" spc="4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kapsamında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sigortalı</a:t>
            </a:r>
            <a:r>
              <a:rPr lang="tr-TR" spc="3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olanlara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ait</a:t>
            </a:r>
            <a:r>
              <a:rPr lang="tr-TR" spc="3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sigorta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primi,</a:t>
            </a:r>
          </a:p>
          <a:p>
            <a:pPr marL="283845" indent="-229235">
              <a:lnSpc>
                <a:spcPct val="100000"/>
              </a:lnSpc>
              <a:spcBef>
                <a:spcPts val="140"/>
              </a:spcBef>
              <a:buFont typeface="Wingdings"/>
              <a:buChar char=""/>
              <a:tabLst>
                <a:tab pos="284480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2925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sayılı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kapsamındaki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tarım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sigortalılarına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ilişkin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sigorta primi,</a:t>
            </a:r>
          </a:p>
          <a:p>
            <a:pPr marL="283845" indent="-229235">
              <a:lnSpc>
                <a:spcPct val="100000"/>
              </a:lnSpc>
              <a:spcBef>
                <a:spcPts val="145"/>
              </a:spcBef>
              <a:buFont typeface="Wingdings"/>
              <a:buChar char=""/>
              <a:tabLst>
                <a:tab pos="28448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Tarımsal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kesinti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sorumlularının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err="1" smtClean="0">
                <a:latin typeface="Times New Roman"/>
                <a:cs typeface="Times New Roman"/>
              </a:rPr>
              <a:t>tevkifat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borçları,</a:t>
            </a:r>
            <a:endParaRPr lang="tr-TR" dirty="0" smtClean="0">
              <a:latin typeface="Times New Roman"/>
              <a:cs typeface="Times New Roman"/>
            </a:endParaRPr>
          </a:p>
          <a:p>
            <a:pPr marL="283845" marR="6350" indent="-228600" algn="just">
              <a:lnSpc>
                <a:spcPct val="110200"/>
              </a:lnSpc>
              <a:spcBef>
                <a:spcPts val="10"/>
              </a:spcBef>
              <a:buFont typeface="Wingdings"/>
              <a:buChar char=""/>
              <a:tabLst>
                <a:tab pos="284480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Bu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Kanunun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yayım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</a:t>
            </a:r>
            <a:r>
              <a:rPr lang="tr-TR" dirty="0" smtClean="0">
                <a:latin typeface="Times New Roman"/>
                <a:cs typeface="Times New Roman"/>
              </a:rPr>
              <a:t> olan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12/03/2023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tarihinden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önce</a:t>
            </a:r>
            <a:r>
              <a:rPr lang="tr-TR" dirty="0" smtClean="0">
                <a:latin typeface="Times New Roman"/>
                <a:cs typeface="Times New Roman"/>
              </a:rPr>
              <a:t> tahakkuk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ettiği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hâlde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ödenmemiş </a:t>
            </a:r>
            <a:r>
              <a:rPr lang="tr-TR" dirty="0" smtClean="0">
                <a:latin typeface="Times New Roman"/>
                <a:cs typeface="Times New Roman"/>
              </a:rPr>
              <a:t>olan; </a:t>
            </a:r>
            <a:r>
              <a:rPr lang="tr-TR" spc="-5" dirty="0" smtClean="0">
                <a:latin typeface="Times New Roman"/>
                <a:cs typeface="Times New Roman"/>
              </a:rPr>
              <a:t>Kurum tarafından fazla </a:t>
            </a:r>
            <a:r>
              <a:rPr lang="tr-TR" dirty="0" smtClean="0">
                <a:latin typeface="Times New Roman"/>
                <a:cs typeface="Times New Roman"/>
              </a:rPr>
              <a:t>veya yersiz </a:t>
            </a:r>
            <a:r>
              <a:rPr lang="tr-TR" spc="-5" dirty="0" smtClean="0">
                <a:latin typeface="Times New Roman"/>
                <a:cs typeface="Times New Roman"/>
              </a:rPr>
              <a:t>olarak </a:t>
            </a:r>
            <a:r>
              <a:rPr lang="tr-TR" dirty="0" smtClean="0">
                <a:latin typeface="Times New Roman"/>
                <a:cs typeface="Times New Roman"/>
              </a:rPr>
              <a:t>ödendiği tespit </a:t>
            </a:r>
            <a:r>
              <a:rPr lang="tr-TR" spc="-5" dirty="0" smtClean="0">
                <a:latin typeface="Times New Roman"/>
                <a:cs typeface="Times New Roman"/>
              </a:rPr>
              <a:t>edilen </a:t>
            </a:r>
            <a:r>
              <a:rPr lang="tr-TR" dirty="0" smtClean="0">
                <a:latin typeface="Times New Roman"/>
                <a:cs typeface="Times New Roman"/>
              </a:rPr>
              <a:t>ve 506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sayılı Kanunun, </a:t>
            </a:r>
            <a:r>
              <a:rPr lang="tr-TR" dirty="0" smtClean="0">
                <a:latin typeface="Times New Roman"/>
                <a:cs typeface="Times New Roman"/>
              </a:rPr>
              <a:t>1479 </a:t>
            </a:r>
            <a:r>
              <a:rPr lang="tr-TR" spc="-5" dirty="0" smtClean="0">
                <a:latin typeface="Times New Roman"/>
                <a:cs typeface="Times New Roman"/>
              </a:rPr>
              <a:t>sayılı Kanunun, </a:t>
            </a:r>
            <a:r>
              <a:rPr lang="tr-TR" dirty="0" smtClean="0">
                <a:latin typeface="Times New Roman"/>
                <a:cs typeface="Times New Roman"/>
              </a:rPr>
              <a:t>2925 </a:t>
            </a:r>
            <a:r>
              <a:rPr lang="tr-TR" spc="-5" dirty="0" smtClean="0">
                <a:latin typeface="Times New Roman"/>
                <a:cs typeface="Times New Roman"/>
              </a:rPr>
              <a:t>sayılı Kanunun, </a:t>
            </a:r>
            <a:r>
              <a:rPr lang="tr-TR" dirty="0" smtClean="0">
                <a:latin typeface="Times New Roman"/>
                <a:cs typeface="Times New Roman"/>
              </a:rPr>
              <a:t>2926 </a:t>
            </a:r>
            <a:r>
              <a:rPr lang="tr-TR" spc="-5" dirty="0" smtClean="0">
                <a:latin typeface="Times New Roman"/>
                <a:cs typeface="Times New Roman"/>
              </a:rPr>
              <a:t>sayılı Kanunun, </a:t>
            </a:r>
            <a:r>
              <a:rPr lang="tr-TR" dirty="0" smtClean="0">
                <a:latin typeface="Times New Roman"/>
                <a:cs typeface="Times New Roman"/>
              </a:rPr>
              <a:t>5434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sayılı Kanunun </a:t>
            </a:r>
            <a:r>
              <a:rPr lang="tr-TR" dirty="0" smtClean="0">
                <a:latin typeface="Times New Roman"/>
                <a:cs typeface="Times New Roman"/>
              </a:rPr>
              <a:t>ve 5510 </a:t>
            </a:r>
            <a:r>
              <a:rPr lang="tr-TR" spc="-5" dirty="0" smtClean="0">
                <a:latin typeface="Times New Roman"/>
                <a:cs typeface="Times New Roman"/>
              </a:rPr>
              <a:t>sayılı Kanunun </a:t>
            </a:r>
            <a:r>
              <a:rPr lang="tr-TR" dirty="0" smtClean="0">
                <a:latin typeface="Times New Roman"/>
                <a:cs typeface="Times New Roman"/>
              </a:rPr>
              <a:t>96 </a:t>
            </a:r>
            <a:r>
              <a:rPr lang="tr-TR" spc="-5" dirty="0" err="1" smtClean="0">
                <a:latin typeface="Times New Roman"/>
                <a:cs typeface="Times New Roman"/>
              </a:rPr>
              <a:t>ncı</a:t>
            </a:r>
            <a:r>
              <a:rPr lang="tr-TR" spc="-5" dirty="0" smtClean="0">
                <a:latin typeface="Times New Roman"/>
                <a:cs typeface="Times New Roman"/>
              </a:rPr>
              <a:t> maddesi gereğince </a:t>
            </a:r>
            <a:r>
              <a:rPr lang="tr-TR" dirty="0" smtClean="0">
                <a:latin typeface="Times New Roman"/>
                <a:cs typeface="Times New Roman"/>
              </a:rPr>
              <a:t>tahsil edilmesi </a:t>
            </a:r>
            <a:r>
              <a:rPr lang="tr-TR" spc="-5" dirty="0" smtClean="0">
                <a:latin typeface="Times New Roman"/>
                <a:cs typeface="Times New Roman"/>
              </a:rPr>
              <a:t>gereken </a:t>
            </a:r>
            <a:r>
              <a:rPr lang="tr-TR" dirty="0" smtClean="0">
                <a:latin typeface="Times New Roman"/>
                <a:cs typeface="Times New Roman"/>
              </a:rPr>
              <a:t> iş </a:t>
            </a:r>
            <a:r>
              <a:rPr lang="tr-TR" spc="-5" dirty="0" smtClean="0">
                <a:latin typeface="Times New Roman"/>
                <a:cs typeface="Times New Roman"/>
              </a:rPr>
              <a:t>göremezlik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ödeneği,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gelir ve</a:t>
            </a:r>
            <a:r>
              <a:rPr lang="tr-TR" spc="-5" dirty="0" smtClean="0">
                <a:latin typeface="Times New Roman"/>
                <a:cs typeface="Times New Roman"/>
              </a:rPr>
              <a:t> aylıklara </a:t>
            </a:r>
            <a:r>
              <a:rPr lang="tr-TR" dirty="0" smtClean="0">
                <a:latin typeface="Times New Roman"/>
                <a:cs typeface="Times New Roman"/>
              </a:rPr>
              <a:t>ilişkin borç</a:t>
            </a:r>
            <a:r>
              <a:rPr lang="tr-TR" spc="-5" dirty="0" smtClean="0">
                <a:latin typeface="Times New Roman"/>
                <a:cs typeface="Times New Roman"/>
              </a:rPr>
              <a:t> asılları</a:t>
            </a:r>
            <a:r>
              <a:rPr lang="tr-TR" dirty="0" smtClean="0">
                <a:latin typeface="Times New Roman"/>
                <a:cs typeface="Times New Roman"/>
              </a:rPr>
              <a:t> ve kanuni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faizleri,</a:t>
            </a:r>
          </a:p>
          <a:p>
            <a:pPr marL="283845" marR="5715" indent="-228600" algn="just">
              <a:lnSpc>
                <a:spcPct val="110000"/>
              </a:lnSpc>
              <a:buFont typeface="Wingdings"/>
              <a:buChar char=""/>
              <a:tabLst>
                <a:tab pos="284480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Bu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Kanunun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yayım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</a:t>
            </a:r>
            <a:r>
              <a:rPr lang="tr-TR" dirty="0" smtClean="0">
                <a:latin typeface="Times New Roman"/>
                <a:cs typeface="Times New Roman"/>
              </a:rPr>
              <a:t> olan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12/03/2023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tarihinden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önce</a:t>
            </a:r>
            <a:r>
              <a:rPr lang="tr-TR" dirty="0" smtClean="0">
                <a:latin typeface="Times New Roman"/>
                <a:cs typeface="Times New Roman"/>
              </a:rPr>
              <a:t> tahakkuk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ettiği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hâlde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ödenmemiş </a:t>
            </a:r>
            <a:r>
              <a:rPr lang="tr-TR" dirty="0" smtClean="0">
                <a:latin typeface="Times New Roman"/>
                <a:cs typeface="Times New Roman"/>
              </a:rPr>
              <a:t>olan; </a:t>
            </a:r>
            <a:r>
              <a:rPr lang="tr-TR" spc="-5" dirty="0" smtClean="0">
                <a:latin typeface="Times New Roman"/>
                <a:cs typeface="Times New Roman"/>
              </a:rPr>
              <a:t>İşverenlerin </a:t>
            </a:r>
            <a:r>
              <a:rPr lang="tr-TR" dirty="0" smtClean="0">
                <a:latin typeface="Times New Roman"/>
                <a:cs typeface="Times New Roman"/>
              </a:rPr>
              <a:t>ve </a:t>
            </a:r>
            <a:r>
              <a:rPr lang="tr-TR" spc="-5" dirty="0" smtClean="0">
                <a:latin typeface="Times New Roman"/>
                <a:cs typeface="Times New Roman"/>
              </a:rPr>
              <a:t>üçüncü şahısların, </a:t>
            </a:r>
            <a:r>
              <a:rPr lang="tr-TR" dirty="0" smtClean="0">
                <a:latin typeface="Times New Roman"/>
                <a:cs typeface="Times New Roman"/>
              </a:rPr>
              <a:t>5510 </a:t>
            </a:r>
            <a:r>
              <a:rPr lang="tr-TR" spc="-5" dirty="0" smtClean="0">
                <a:latin typeface="Times New Roman"/>
                <a:cs typeface="Times New Roman"/>
              </a:rPr>
              <a:t>sayılı Kanunun </a:t>
            </a:r>
            <a:r>
              <a:rPr lang="tr-TR" dirty="0" smtClean="0">
                <a:latin typeface="Times New Roman"/>
                <a:cs typeface="Times New Roman"/>
              </a:rPr>
              <a:t>14 </a:t>
            </a:r>
            <a:r>
              <a:rPr lang="tr-TR" spc="-5" dirty="0" smtClean="0">
                <a:latin typeface="Times New Roman"/>
                <a:cs typeface="Times New Roman"/>
              </a:rPr>
              <a:t>üncü, </a:t>
            </a:r>
            <a:r>
              <a:rPr lang="tr-TR" dirty="0" smtClean="0">
                <a:latin typeface="Times New Roman"/>
                <a:cs typeface="Times New Roman"/>
              </a:rPr>
              <a:t>21 inci,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23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üncü,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39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uncu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7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76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spc="-5" dirty="0" err="1" smtClean="0">
                <a:latin typeface="Times New Roman"/>
                <a:cs typeface="Times New Roman"/>
              </a:rPr>
              <a:t>ncı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maddeleri,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17/07/1964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tarihli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7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506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sayılı</a:t>
            </a:r>
            <a:r>
              <a:rPr lang="tr-TR" spc="6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Sosyal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Sigortalar</a:t>
            </a:r>
            <a:r>
              <a:rPr lang="tr-TR" dirty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Kanununun </a:t>
            </a:r>
            <a:r>
              <a:rPr lang="tr-TR" dirty="0" smtClean="0">
                <a:latin typeface="Times New Roman"/>
                <a:cs typeface="Times New Roman"/>
              </a:rPr>
              <a:t>mülga</a:t>
            </a:r>
            <a:r>
              <a:rPr lang="tr-TR" spc="-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10 uncu, 26</a:t>
            </a:r>
            <a:r>
              <a:rPr lang="tr-TR" spc="-5" dirty="0" smtClean="0">
                <a:latin typeface="Times New Roman"/>
                <a:cs typeface="Times New Roman"/>
              </a:rPr>
              <a:t> </a:t>
            </a:r>
            <a:r>
              <a:rPr lang="tr-TR" spc="-5" dirty="0" err="1" smtClean="0">
                <a:latin typeface="Times New Roman"/>
                <a:cs typeface="Times New Roman"/>
              </a:rPr>
              <a:t>ncı</a:t>
            </a:r>
            <a:r>
              <a:rPr lang="tr-TR" spc="-5" dirty="0" smtClean="0">
                <a:latin typeface="Times New Roman"/>
                <a:cs typeface="Times New Roman"/>
              </a:rPr>
              <a:t>,</a:t>
            </a:r>
            <a:r>
              <a:rPr lang="tr-TR" dirty="0" smtClean="0">
                <a:latin typeface="Times New Roman"/>
                <a:cs typeface="Times New Roman"/>
              </a:rPr>
              <a:t> 27 </a:t>
            </a:r>
            <a:r>
              <a:rPr lang="tr-TR" dirty="0" err="1" smtClean="0">
                <a:latin typeface="Times New Roman"/>
                <a:cs typeface="Times New Roman"/>
              </a:rPr>
              <a:t>nci</a:t>
            </a:r>
            <a:r>
              <a:rPr lang="tr-TR" dirty="0" smtClean="0">
                <a:latin typeface="Times New Roman"/>
                <a:cs typeface="Times New Roman"/>
              </a:rPr>
              <a:t> ve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28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inci </a:t>
            </a:r>
            <a:r>
              <a:rPr lang="tr-TR" spc="-5" dirty="0" smtClean="0">
                <a:latin typeface="Times New Roman"/>
                <a:cs typeface="Times New Roman"/>
              </a:rPr>
              <a:t>maddeleri,</a:t>
            </a:r>
            <a:endParaRPr lang="tr-TR" dirty="0" smtClean="0">
              <a:latin typeface="Times New Roman"/>
              <a:cs typeface="Times New Roman"/>
            </a:endParaRPr>
          </a:p>
          <a:p>
            <a:pPr marL="283845" marR="5080" indent="-228600" algn="just">
              <a:lnSpc>
                <a:spcPct val="110200"/>
              </a:lnSpc>
              <a:spcBef>
                <a:spcPts val="10"/>
              </a:spcBef>
              <a:buFont typeface="Wingdings"/>
              <a:buChar char=""/>
              <a:tabLst>
                <a:tab pos="284480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1479 </a:t>
            </a:r>
            <a:r>
              <a:rPr lang="tr-TR" spc="-5" dirty="0" smtClean="0">
                <a:latin typeface="Times New Roman"/>
                <a:cs typeface="Times New Roman"/>
              </a:rPr>
              <a:t>sayılı Kanunun </a:t>
            </a:r>
            <a:r>
              <a:rPr lang="tr-TR" dirty="0" smtClean="0">
                <a:latin typeface="Times New Roman"/>
                <a:cs typeface="Times New Roman"/>
              </a:rPr>
              <a:t>mülga 63 </a:t>
            </a:r>
            <a:r>
              <a:rPr lang="tr-TR" spc="-5" dirty="0" smtClean="0">
                <a:latin typeface="Times New Roman"/>
                <a:cs typeface="Times New Roman"/>
              </a:rPr>
              <a:t>üncü maddesi </a:t>
            </a:r>
            <a:r>
              <a:rPr lang="tr-TR" dirty="0" smtClean="0">
                <a:latin typeface="Times New Roman"/>
                <a:cs typeface="Times New Roman"/>
              </a:rPr>
              <a:t>ve 08/06/1949 </a:t>
            </a:r>
            <a:r>
              <a:rPr lang="tr-TR" spc="-5" dirty="0" smtClean="0">
                <a:latin typeface="Times New Roman"/>
                <a:cs typeface="Times New Roman"/>
              </a:rPr>
              <a:t>tarihli </a:t>
            </a:r>
            <a:r>
              <a:rPr lang="tr-TR" dirty="0" smtClean="0">
                <a:latin typeface="Times New Roman"/>
                <a:cs typeface="Times New Roman"/>
              </a:rPr>
              <a:t>ve 5434 </a:t>
            </a:r>
            <a:r>
              <a:rPr lang="tr-TR" spc="-5" dirty="0" smtClean="0">
                <a:latin typeface="Times New Roman"/>
                <a:cs typeface="Times New Roman"/>
              </a:rPr>
              <a:t>sayılı </a:t>
            </a:r>
            <a:r>
              <a:rPr lang="tr-TR" dirty="0" smtClean="0">
                <a:latin typeface="Times New Roman"/>
                <a:cs typeface="Times New Roman"/>
              </a:rPr>
              <a:t>Türkiye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Cumhuriyeti Emekli Sandığı Kanununun </a:t>
            </a:r>
            <a:r>
              <a:rPr lang="tr-TR" dirty="0" smtClean="0">
                <a:latin typeface="Times New Roman"/>
                <a:cs typeface="Times New Roman"/>
              </a:rPr>
              <a:t>mülga 129 </a:t>
            </a:r>
            <a:r>
              <a:rPr lang="tr-TR" spc="-5" dirty="0" smtClean="0">
                <a:latin typeface="Times New Roman"/>
                <a:cs typeface="Times New Roman"/>
              </a:rPr>
              <a:t>uncu maddesi </a:t>
            </a:r>
            <a:r>
              <a:rPr lang="tr-TR" dirty="0" smtClean="0">
                <a:latin typeface="Times New Roman"/>
                <a:cs typeface="Times New Roman"/>
              </a:rPr>
              <a:t>gereğince iş </a:t>
            </a:r>
            <a:r>
              <a:rPr lang="tr-TR" spc="-5" dirty="0" smtClean="0">
                <a:latin typeface="Times New Roman"/>
                <a:cs typeface="Times New Roman"/>
              </a:rPr>
              <a:t>kazası </a:t>
            </a:r>
            <a:r>
              <a:rPr lang="tr-TR" dirty="0" smtClean="0">
                <a:latin typeface="Times New Roman"/>
                <a:cs typeface="Times New Roman"/>
              </a:rPr>
              <a:t>ve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meslek hastalığı, malullük, adi </a:t>
            </a:r>
            <a:r>
              <a:rPr lang="tr-TR" dirty="0" smtClean="0">
                <a:latin typeface="Times New Roman"/>
                <a:cs typeface="Times New Roman"/>
              </a:rPr>
              <a:t>malullük ve ölüm </a:t>
            </a:r>
            <a:r>
              <a:rPr lang="tr-TR" spc="-5" dirty="0" smtClean="0">
                <a:latin typeface="Times New Roman"/>
                <a:cs typeface="Times New Roman"/>
              </a:rPr>
              <a:t>halleri </a:t>
            </a:r>
            <a:r>
              <a:rPr lang="tr-TR" dirty="0" smtClean="0">
                <a:latin typeface="Times New Roman"/>
                <a:cs typeface="Times New Roman"/>
              </a:rPr>
              <a:t>ile </a:t>
            </a:r>
            <a:r>
              <a:rPr lang="tr-TR" spc="-5" dirty="0" smtClean="0">
                <a:latin typeface="Times New Roman"/>
                <a:cs typeface="Times New Roman"/>
              </a:rPr>
              <a:t>genel </a:t>
            </a:r>
            <a:r>
              <a:rPr lang="tr-TR" dirty="0" smtClean="0">
                <a:latin typeface="Times New Roman"/>
                <a:cs typeface="Times New Roman"/>
              </a:rPr>
              <a:t>sağlık </a:t>
            </a:r>
            <a:r>
              <a:rPr lang="tr-TR" spc="-5" dirty="0" smtClean="0">
                <a:latin typeface="Times New Roman"/>
                <a:cs typeface="Times New Roman"/>
              </a:rPr>
              <a:t>sigortalısına </a:t>
            </a:r>
            <a:r>
              <a:rPr lang="tr-TR" dirty="0" smtClean="0">
                <a:latin typeface="Times New Roman"/>
                <a:cs typeface="Times New Roman"/>
              </a:rPr>
              <a:t>ve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bunların bakmakla </a:t>
            </a:r>
            <a:r>
              <a:rPr lang="tr-TR" dirty="0" smtClean="0">
                <a:latin typeface="Times New Roman"/>
                <a:cs typeface="Times New Roman"/>
              </a:rPr>
              <a:t>yükümlü olduğu </a:t>
            </a:r>
            <a:r>
              <a:rPr lang="tr-TR" spc="-5" dirty="0" smtClean="0">
                <a:latin typeface="Times New Roman"/>
                <a:cs typeface="Times New Roman"/>
              </a:rPr>
              <a:t>kişilere yönelik fiiller nedeniyle </a:t>
            </a:r>
            <a:r>
              <a:rPr lang="tr-TR" dirty="0" smtClean="0">
                <a:latin typeface="Times New Roman"/>
                <a:cs typeface="Times New Roman"/>
              </a:rPr>
              <a:t>ödemekle yükümlü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bulundukları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her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türlü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borçları</a:t>
            </a:r>
            <a:r>
              <a:rPr lang="tr-TR" dirty="0" smtClean="0">
                <a:latin typeface="Times New Roman"/>
                <a:cs typeface="Times New Roman"/>
              </a:rPr>
              <a:t> ve kanuni </a:t>
            </a:r>
            <a:r>
              <a:rPr lang="tr-TR" spc="-5" dirty="0" smtClean="0">
                <a:latin typeface="Times New Roman"/>
                <a:cs typeface="Times New Roman"/>
              </a:rPr>
              <a:t>faizleri,</a:t>
            </a:r>
          </a:p>
          <a:p>
            <a:pPr marL="283845" marR="5080" indent="-228600" algn="just">
              <a:lnSpc>
                <a:spcPct val="110200"/>
              </a:lnSpc>
              <a:spcBef>
                <a:spcPts val="10"/>
              </a:spcBef>
              <a:buFont typeface="Wingdings"/>
              <a:buChar char=""/>
              <a:tabLst>
                <a:tab pos="28448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2022/Aralık ayı </a:t>
            </a:r>
            <a:r>
              <a:rPr lang="tr-TR" dirty="0" smtClean="0">
                <a:latin typeface="Times New Roman"/>
                <a:cs typeface="Times New Roman"/>
              </a:rPr>
              <a:t>ve önceki </a:t>
            </a:r>
            <a:r>
              <a:rPr lang="tr-TR" spc="-5" dirty="0" smtClean="0">
                <a:latin typeface="Times New Roman"/>
                <a:cs typeface="Times New Roman"/>
              </a:rPr>
              <a:t>dönemlere </a:t>
            </a:r>
            <a:r>
              <a:rPr lang="tr-TR" dirty="0" smtClean="0">
                <a:latin typeface="Times New Roman"/>
                <a:cs typeface="Times New Roman"/>
              </a:rPr>
              <a:t>ilişkin </a:t>
            </a:r>
            <a:r>
              <a:rPr lang="tr-TR" spc="-5" dirty="0" smtClean="0">
                <a:latin typeface="Times New Roman"/>
                <a:cs typeface="Times New Roman"/>
              </a:rPr>
              <a:t>5510 sayılı Kanunun </a:t>
            </a:r>
            <a:r>
              <a:rPr lang="tr-TR" dirty="0" smtClean="0">
                <a:latin typeface="Times New Roman"/>
                <a:cs typeface="Times New Roman"/>
              </a:rPr>
              <a:t>60 </a:t>
            </a:r>
            <a:r>
              <a:rPr lang="tr-TR" spc="-5" dirty="0" err="1" smtClean="0">
                <a:latin typeface="Times New Roman"/>
                <a:cs typeface="Times New Roman"/>
              </a:rPr>
              <a:t>ıncı</a:t>
            </a:r>
            <a:r>
              <a:rPr lang="tr-TR" spc="-5" dirty="0" smtClean="0">
                <a:latin typeface="Times New Roman"/>
                <a:cs typeface="Times New Roman"/>
              </a:rPr>
              <a:t> maddesinin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birinci fırkasının </a:t>
            </a:r>
            <a:r>
              <a:rPr lang="tr-TR" dirty="0" smtClean="0">
                <a:latin typeface="Times New Roman"/>
                <a:cs typeface="Times New Roman"/>
              </a:rPr>
              <a:t>(g) bendi </a:t>
            </a:r>
            <a:r>
              <a:rPr lang="tr-TR" spc="-5" dirty="0" smtClean="0">
                <a:latin typeface="Times New Roman"/>
                <a:cs typeface="Times New Roman"/>
              </a:rPr>
              <a:t>kapsamında </a:t>
            </a:r>
            <a:r>
              <a:rPr lang="tr-TR" dirty="0" smtClean="0">
                <a:latin typeface="Times New Roman"/>
                <a:cs typeface="Times New Roman"/>
              </a:rPr>
              <a:t>ödenmemiş </a:t>
            </a:r>
            <a:r>
              <a:rPr lang="tr-TR" spc="-5" dirty="0" smtClean="0">
                <a:latin typeface="Times New Roman"/>
                <a:cs typeface="Times New Roman"/>
              </a:rPr>
              <a:t>genel sağlık sigortası primleri, ile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bunlara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bağlı</a:t>
            </a:r>
            <a:r>
              <a:rPr lang="tr-TR" dirty="0" smtClean="0">
                <a:latin typeface="Times New Roman"/>
                <a:cs typeface="Times New Roman"/>
              </a:rPr>
              <a:t> gecikme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cezası</a:t>
            </a:r>
            <a:r>
              <a:rPr lang="tr-TR" dirty="0" smtClean="0">
                <a:latin typeface="Times New Roman"/>
                <a:cs typeface="Times New Roman"/>
              </a:rPr>
              <a:t> ve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gecikme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zammı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alacakları,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yeniden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yapılandırılması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mümkün olan </a:t>
            </a:r>
            <a:r>
              <a:rPr lang="tr-TR" spc="-5" dirty="0" smtClean="0">
                <a:latin typeface="Times New Roman"/>
                <a:cs typeface="Times New Roman"/>
              </a:rPr>
              <a:t>Kurum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alacaklarını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oluşturmaktadır.</a:t>
            </a: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15936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199909"/>
            <a:ext cx="11986054" cy="1912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715" algn="just">
              <a:lnSpc>
                <a:spcPct val="110300"/>
              </a:lnSpc>
              <a:spcBef>
                <a:spcPts val="595"/>
              </a:spcBef>
              <a:buChar char="-"/>
              <a:tabLst>
                <a:tab pos="104139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31/12/2022 </a:t>
            </a:r>
            <a:r>
              <a:rPr lang="tr-TR" spc="-5" dirty="0" smtClean="0">
                <a:latin typeface="Times New Roman"/>
                <a:cs typeface="Times New Roman"/>
              </a:rPr>
              <a:t>tarihine </a:t>
            </a:r>
            <a:r>
              <a:rPr lang="tr-TR" dirty="0" smtClean="0">
                <a:latin typeface="Times New Roman"/>
                <a:cs typeface="Times New Roman"/>
              </a:rPr>
              <a:t>kadar (bu tarih </a:t>
            </a:r>
            <a:r>
              <a:rPr lang="tr-TR" spc="-5" dirty="0" smtClean="0">
                <a:latin typeface="Times New Roman"/>
                <a:cs typeface="Times New Roman"/>
              </a:rPr>
              <a:t>dâhil) </a:t>
            </a:r>
            <a:r>
              <a:rPr lang="tr-TR" dirty="0" smtClean="0">
                <a:latin typeface="Times New Roman"/>
                <a:cs typeface="Times New Roman"/>
              </a:rPr>
              <a:t>bitirilmiş </a:t>
            </a:r>
            <a:r>
              <a:rPr lang="tr-TR" spc="-5" dirty="0" smtClean="0">
                <a:latin typeface="Times New Roman"/>
                <a:cs typeface="Times New Roman"/>
              </a:rPr>
              <a:t>özel nitelikteki inşaatlar </a:t>
            </a:r>
            <a:r>
              <a:rPr lang="tr-TR" dirty="0" smtClean="0">
                <a:latin typeface="Times New Roman"/>
                <a:cs typeface="Times New Roman"/>
              </a:rPr>
              <a:t>ile ihale konusu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işlere ilişkin olup, bu </a:t>
            </a:r>
            <a:r>
              <a:rPr lang="tr-TR" spc="-5" dirty="0" smtClean="0">
                <a:latin typeface="Times New Roman"/>
                <a:cs typeface="Times New Roman"/>
              </a:rPr>
              <a:t>Kanun hükümlerinden yararlanmak </a:t>
            </a:r>
            <a:r>
              <a:rPr lang="tr-TR" dirty="0" smtClean="0">
                <a:latin typeface="Times New Roman"/>
                <a:cs typeface="Times New Roman"/>
              </a:rPr>
              <a:t>için </a:t>
            </a:r>
            <a:r>
              <a:rPr lang="tr-TR" spc="-5" dirty="0" smtClean="0">
                <a:latin typeface="Times New Roman"/>
                <a:cs typeface="Times New Roman"/>
              </a:rPr>
              <a:t>başvurulduğu hâlde, </a:t>
            </a:r>
            <a:r>
              <a:rPr lang="tr-TR" dirty="0" smtClean="0">
                <a:latin typeface="Times New Roman"/>
                <a:cs typeface="Times New Roman"/>
              </a:rPr>
              <a:t>ilk </a:t>
            </a:r>
            <a:r>
              <a:rPr lang="tr-TR" spc="-5" dirty="0" smtClean="0">
                <a:latin typeface="Times New Roman"/>
                <a:cs typeface="Times New Roman"/>
              </a:rPr>
              <a:t>taksit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süresinin sonuna </a:t>
            </a:r>
            <a:r>
              <a:rPr lang="tr-TR" dirty="0" smtClean="0">
                <a:latin typeface="Times New Roman"/>
                <a:cs typeface="Times New Roman"/>
              </a:rPr>
              <a:t>kadar tebliğ </a:t>
            </a:r>
            <a:r>
              <a:rPr lang="tr-TR" spc="-5" dirty="0" smtClean="0">
                <a:latin typeface="Times New Roman"/>
                <a:cs typeface="Times New Roman"/>
              </a:rPr>
              <a:t>edilmiş </a:t>
            </a:r>
            <a:r>
              <a:rPr lang="tr-TR" dirty="0" smtClean="0">
                <a:latin typeface="Times New Roman"/>
                <a:cs typeface="Times New Roman"/>
              </a:rPr>
              <a:t>olan ön </a:t>
            </a:r>
            <a:r>
              <a:rPr lang="tr-TR" spc="-5" dirty="0" smtClean="0">
                <a:latin typeface="Times New Roman"/>
                <a:cs typeface="Times New Roman"/>
              </a:rPr>
              <a:t>değerlendirme, araştırma </a:t>
            </a:r>
            <a:r>
              <a:rPr lang="tr-TR" dirty="0" smtClean="0">
                <a:latin typeface="Times New Roman"/>
                <a:cs typeface="Times New Roman"/>
              </a:rPr>
              <a:t>veya tespit </a:t>
            </a:r>
            <a:r>
              <a:rPr lang="tr-TR" spc="-5" dirty="0" smtClean="0">
                <a:latin typeface="Times New Roman"/>
                <a:cs typeface="Times New Roman"/>
              </a:rPr>
              <a:t>sonucunda </a:t>
            </a:r>
            <a:r>
              <a:rPr lang="tr-TR" dirty="0" smtClean="0">
                <a:latin typeface="Times New Roman"/>
                <a:cs typeface="Times New Roman"/>
              </a:rPr>
              <a:t> bulunan </a:t>
            </a:r>
            <a:r>
              <a:rPr lang="tr-TR" spc="-5" dirty="0" smtClean="0">
                <a:latin typeface="Times New Roman"/>
                <a:cs typeface="Times New Roman"/>
              </a:rPr>
              <a:t>eksik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işçilik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tutarı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üzerinden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hesaplanan</a:t>
            </a:r>
            <a:r>
              <a:rPr lang="tr-TR" dirty="0" smtClean="0">
                <a:latin typeface="Times New Roman"/>
                <a:cs typeface="Times New Roman"/>
              </a:rPr>
              <a:t> sigorta primi,</a:t>
            </a:r>
          </a:p>
          <a:p>
            <a:pPr marL="12700" marR="9525" algn="just">
              <a:lnSpc>
                <a:spcPct val="101200"/>
              </a:lnSpc>
              <a:spcBef>
                <a:spcPts val="730"/>
              </a:spcBef>
              <a:buChar char="-"/>
              <a:tabLst>
                <a:tab pos="113664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Borçlarını </a:t>
            </a:r>
            <a:r>
              <a:rPr lang="tr-TR" dirty="0" smtClean="0">
                <a:latin typeface="Times New Roman"/>
                <a:cs typeface="Times New Roman"/>
              </a:rPr>
              <a:t>6183 </a:t>
            </a:r>
            <a:r>
              <a:rPr lang="tr-TR" spc="-5" dirty="0" smtClean="0">
                <a:latin typeface="Times New Roman"/>
                <a:cs typeface="Times New Roman"/>
              </a:rPr>
              <a:t>sayılı Kanunun </a:t>
            </a:r>
            <a:r>
              <a:rPr lang="tr-TR" dirty="0" smtClean="0">
                <a:latin typeface="Times New Roman"/>
                <a:cs typeface="Times New Roman"/>
              </a:rPr>
              <a:t>48 inci </a:t>
            </a:r>
            <a:r>
              <a:rPr lang="tr-TR" spc="-5" dirty="0" smtClean="0">
                <a:latin typeface="Times New Roman"/>
                <a:cs typeface="Times New Roman"/>
              </a:rPr>
              <a:t>maddesine </a:t>
            </a:r>
            <a:r>
              <a:rPr lang="tr-TR" dirty="0" smtClean="0">
                <a:latin typeface="Times New Roman"/>
                <a:cs typeface="Times New Roman"/>
              </a:rPr>
              <a:t>göre </a:t>
            </a:r>
            <a:r>
              <a:rPr lang="tr-TR" spc="-5" dirty="0" smtClean="0">
                <a:latin typeface="Times New Roman"/>
                <a:cs typeface="Times New Roman"/>
              </a:rPr>
              <a:t>taksitlendirmiş veya </a:t>
            </a:r>
            <a:r>
              <a:rPr lang="tr-TR" dirty="0" smtClean="0">
                <a:latin typeface="Times New Roman"/>
                <a:cs typeface="Times New Roman"/>
              </a:rPr>
              <a:t>7256 ve 7326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sayılı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yapılandırma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Kanunlarına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başvurmuş</a:t>
            </a:r>
            <a:r>
              <a:rPr lang="tr-TR" dirty="0" smtClean="0">
                <a:latin typeface="Times New Roman"/>
                <a:cs typeface="Times New Roman"/>
              </a:rPr>
              <a:t> bozma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koşulu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oluşmamış</a:t>
            </a:r>
            <a:r>
              <a:rPr lang="tr-TR" dirty="0" smtClean="0">
                <a:latin typeface="Times New Roman"/>
                <a:cs typeface="Times New Roman"/>
              </a:rPr>
              <a:t> ve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hala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taksitlerini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ödemekte olanlar</a:t>
            </a:r>
            <a:r>
              <a:rPr lang="tr-TR" dirty="0" smtClean="0">
                <a:latin typeface="Times New Roman"/>
                <a:cs typeface="Times New Roman"/>
              </a:rPr>
              <a:t> da kalan </a:t>
            </a:r>
            <a:r>
              <a:rPr lang="tr-TR" spc="-5" dirty="0" smtClean="0">
                <a:latin typeface="Times New Roman"/>
                <a:cs typeface="Times New Roman"/>
              </a:rPr>
              <a:t>borçlarını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yapılandırabileceklerdir.</a:t>
            </a:r>
            <a:endParaRPr lang="tr-TR" dirty="0" smtClean="0">
              <a:latin typeface="Times New Roman"/>
              <a:cs typeface="Times New Roman"/>
            </a:endParaRPr>
          </a:p>
          <a:p>
            <a:pPr marL="241300" marR="542290" indent="-228600" algn="just">
              <a:lnSpc>
                <a:spcPts val="1380"/>
              </a:lnSpc>
              <a:spcBef>
                <a:spcPts val="645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9740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422480"/>
            <a:ext cx="11813059" cy="4395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292100" algn="just">
              <a:lnSpc>
                <a:spcPts val="1380"/>
              </a:lnSpc>
              <a:spcBef>
                <a:spcPts val="940"/>
              </a:spcBef>
              <a:tabLst>
                <a:tab pos="241300" algn="l"/>
              </a:tabLst>
            </a:pP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2) Kapsama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giren borçlar için farklı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ödeme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seçeneklerinin tercih edilmesi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mümkün </a:t>
            </a:r>
            <a:r>
              <a:rPr lang="tr-TR" b="1" spc="-2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müdür?</a:t>
            </a:r>
            <a:endParaRPr lang="tr-TR" dirty="0" smtClean="0">
              <a:latin typeface="Times New Roman"/>
              <a:cs typeface="Times New Roman"/>
            </a:endParaRPr>
          </a:p>
          <a:p>
            <a:pPr marL="283845" marR="8255" indent="-228600" algn="just">
              <a:lnSpc>
                <a:spcPct val="110800"/>
              </a:lnSpc>
              <a:spcBef>
                <a:spcPts val="350"/>
              </a:spcBef>
              <a:buFont typeface="Wingdings"/>
              <a:buChar char=""/>
              <a:tabLst>
                <a:tab pos="28448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Yapılandırmadan yararlanmak isteyen borçlular yapılandırılan tutarı peşin veya </a:t>
            </a:r>
            <a:r>
              <a:rPr lang="tr-TR" dirty="0" smtClean="0">
                <a:latin typeface="Times New Roman"/>
                <a:cs typeface="Times New Roman"/>
              </a:rPr>
              <a:t>taksitle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ödemeyi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tercih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edebileceklerdir.</a:t>
            </a:r>
            <a:endParaRPr lang="tr-TR" dirty="0" smtClean="0">
              <a:latin typeface="Times New Roman"/>
              <a:cs typeface="Times New Roman"/>
            </a:endParaRPr>
          </a:p>
          <a:p>
            <a:pPr marL="283845" marR="7620" indent="-228600" algn="just">
              <a:lnSpc>
                <a:spcPct val="110000"/>
              </a:lnSpc>
              <a:buFont typeface="Wingdings"/>
              <a:buChar char=""/>
              <a:tabLst>
                <a:tab pos="28448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Aylık periyodlarla; </a:t>
            </a:r>
            <a:r>
              <a:rPr lang="tr-TR" dirty="0" smtClean="0">
                <a:latin typeface="Times New Roman"/>
                <a:cs typeface="Times New Roman"/>
              </a:rPr>
              <a:t>12,18,24,36,48 taksit </a:t>
            </a:r>
            <a:r>
              <a:rPr lang="tr-TR" spc="-5" dirty="0" smtClean="0">
                <a:latin typeface="Times New Roman"/>
                <a:cs typeface="Times New Roman"/>
              </a:rPr>
              <a:t>seçeneği </a:t>
            </a:r>
            <a:r>
              <a:rPr lang="tr-TR" dirty="0" smtClean="0">
                <a:latin typeface="Times New Roman"/>
                <a:cs typeface="Times New Roman"/>
              </a:rPr>
              <a:t>ile </a:t>
            </a:r>
            <a:r>
              <a:rPr lang="tr-TR" spc="-5" dirty="0" smtClean="0">
                <a:latin typeface="Times New Roman"/>
                <a:cs typeface="Times New Roman"/>
              </a:rPr>
              <a:t>ödeyebilme imkânı bulunmaktadır.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Borçlarını</a:t>
            </a:r>
            <a:r>
              <a:rPr lang="tr-TR" dirty="0" smtClean="0">
                <a:latin typeface="Times New Roman"/>
                <a:cs typeface="Times New Roman"/>
              </a:rPr>
              <a:t> taksitle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ödemek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isteyen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vatandaşlarımız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Kanundaki</a:t>
            </a:r>
            <a:r>
              <a:rPr lang="tr-TR" dirty="0" smtClean="0">
                <a:latin typeface="Times New Roman"/>
                <a:cs typeface="Times New Roman"/>
              </a:rPr>
              <a:t> vade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farkını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ödemek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suretiyle;</a:t>
            </a:r>
            <a:r>
              <a:rPr lang="tr-TR" dirty="0" smtClean="0">
                <a:latin typeface="Times New Roman"/>
                <a:cs typeface="Times New Roman"/>
              </a:rPr>
              <a:t> 12,18,24,36,48 taksit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seçeneğinden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birini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tercih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edebileceklerdir.</a:t>
            </a:r>
          </a:p>
          <a:p>
            <a:pPr marL="55244" marR="8255" indent="228600">
              <a:lnSpc>
                <a:spcPct val="110100"/>
              </a:lnSpc>
              <a:spcBef>
                <a:spcPts val="100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Tercih</a:t>
            </a:r>
            <a:r>
              <a:rPr lang="tr-TR" spc="26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edilen</a:t>
            </a:r>
            <a:r>
              <a:rPr lang="tr-TR" spc="26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</a:t>
            </a:r>
            <a:r>
              <a:rPr lang="tr-TR" spc="26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sayısına</a:t>
            </a:r>
            <a:r>
              <a:rPr lang="tr-TR" spc="26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göre</a:t>
            </a:r>
            <a:r>
              <a:rPr lang="tr-TR" spc="25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güncellenecek</a:t>
            </a:r>
            <a:r>
              <a:rPr lang="tr-TR" spc="26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tutar</a:t>
            </a:r>
            <a:r>
              <a:rPr lang="tr-TR" spc="26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aşağıdaki</a:t>
            </a:r>
            <a:r>
              <a:rPr lang="tr-TR" spc="26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katsayılara</a:t>
            </a:r>
            <a:r>
              <a:rPr lang="tr-TR" spc="254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göre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belirlenecektir.</a:t>
            </a:r>
            <a:endParaRPr lang="tr-TR" dirty="0" smtClean="0">
              <a:latin typeface="Times New Roman"/>
              <a:cs typeface="Times New Roman"/>
            </a:endParaRPr>
          </a:p>
          <a:p>
            <a:pPr marL="448945" indent="-165735" algn="just">
              <a:lnSpc>
                <a:spcPct val="100000"/>
              </a:lnSpc>
              <a:spcBef>
                <a:spcPts val="745"/>
              </a:spcBef>
              <a:buAutoNum type="arabicParenR"/>
              <a:tabLst>
                <a:tab pos="44958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On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iki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eşit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için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(1,09),</a:t>
            </a:r>
            <a:endParaRPr lang="tr-TR" dirty="0" smtClean="0">
              <a:latin typeface="Times New Roman"/>
              <a:cs typeface="Times New Roman"/>
            </a:endParaRPr>
          </a:p>
          <a:p>
            <a:pPr marL="448945" indent="-165735" algn="just">
              <a:lnSpc>
                <a:spcPct val="100000"/>
              </a:lnSpc>
              <a:spcBef>
                <a:spcPts val="755"/>
              </a:spcBef>
              <a:buAutoNum type="arabicParenR"/>
              <a:tabLst>
                <a:tab pos="44958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On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sekiz eşit </a:t>
            </a:r>
            <a:r>
              <a:rPr lang="tr-TR" dirty="0" smtClean="0">
                <a:latin typeface="Times New Roman"/>
                <a:cs typeface="Times New Roman"/>
              </a:rPr>
              <a:t>taksit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için</a:t>
            </a:r>
            <a:r>
              <a:rPr lang="tr-TR" spc="-5" dirty="0" smtClean="0">
                <a:latin typeface="Times New Roman"/>
                <a:cs typeface="Times New Roman"/>
              </a:rPr>
              <a:t> (1,135),</a:t>
            </a:r>
            <a:endParaRPr lang="tr-TR" dirty="0" smtClean="0">
              <a:latin typeface="Times New Roman"/>
              <a:cs typeface="Times New Roman"/>
            </a:endParaRPr>
          </a:p>
          <a:p>
            <a:pPr marL="448945" indent="-165735" algn="just">
              <a:lnSpc>
                <a:spcPct val="100000"/>
              </a:lnSpc>
              <a:spcBef>
                <a:spcPts val="745"/>
              </a:spcBef>
              <a:buAutoNum type="arabicParenR"/>
              <a:tabLst>
                <a:tab pos="44958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Yirmi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dört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eşit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için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(1,18),</a:t>
            </a:r>
            <a:endParaRPr lang="tr-TR" dirty="0" smtClean="0">
              <a:latin typeface="Times New Roman"/>
              <a:cs typeface="Times New Roman"/>
            </a:endParaRPr>
          </a:p>
          <a:p>
            <a:pPr marL="448945" indent="-165735" algn="just">
              <a:lnSpc>
                <a:spcPct val="100000"/>
              </a:lnSpc>
              <a:spcBef>
                <a:spcPts val="740"/>
              </a:spcBef>
              <a:buAutoNum type="arabicParenR"/>
              <a:tabLst>
                <a:tab pos="44958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Otuz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altı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eşit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</a:t>
            </a:r>
            <a:r>
              <a:rPr lang="tr-TR" spc="-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için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(1,27),</a:t>
            </a:r>
            <a:endParaRPr lang="tr-TR" dirty="0" smtClean="0">
              <a:latin typeface="Times New Roman"/>
              <a:cs typeface="Times New Roman"/>
            </a:endParaRPr>
          </a:p>
          <a:p>
            <a:pPr marL="448945" indent="-165735" algn="just">
              <a:lnSpc>
                <a:spcPct val="100000"/>
              </a:lnSpc>
              <a:spcBef>
                <a:spcPts val="745"/>
              </a:spcBef>
              <a:buAutoNum type="arabicParenR"/>
              <a:tabLst>
                <a:tab pos="44958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Kırk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sekiz eşit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için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(1,36)</a:t>
            </a:r>
          </a:p>
          <a:p>
            <a:pPr marL="283845" marR="5715" indent="-228600" algn="just">
              <a:lnSpc>
                <a:spcPct val="110000"/>
              </a:lnSpc>
              <a:spcBef>
                <a:spcPts val="615"/>
              </a:spcBef>
              <a:buFont typeface="Wingdings"/>
              <a:buChar char=""/>
              <a:tabLst>
                <a:tab pos="28448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60/1-g genel sağlık sigortası </a:t>
            </a:r>
            <a:r>
              <a:rPr lang="tr-TR" dirty="0" smtClean="0">
                <a:latin typeface="Times New Roman"/>
                <a:cs typeface="Times New Roman"/>
              </a:rPr>
              <a:t>prim </a:t>
            </a:r>
            <a:r>
              <a:rPr lang="tr-TR" spc="-5" dirty="0" smtClean="0">
                <a:latin typeface="Times New Roman"/>
                <a:cs typeface="Times New Roman"/>
              </a:rPr>
              <a:t>borçları </a:t>
            </a:r>
            <a:r>
              <a:rPr lang="tr-TR" dirty="0" smtClean="0">
                <a:latin typeface="Times New Roman"/>
                <a:cs typeface="Times New Roman"/>
              </a:rPr>
              <a:t>için </a:t>
            </a:r>
            <a:r>
              <a:rPr lang="tr-TR" spc="-5" dirty="0" smtClean="0">
                <a:latin typeface="Times New Roman"/>
                <a:cs typeface="Times New Roman"/>
              </a:rPr>
              <a:t>taksitlendirme öngörülmemekle </a:t>
            </a:r>
            <a:r>
              <a:rPr lang="tr-TR" dirty="0" smtClean="0">
                <a:latin typeface="Times New Roman"/>
                <a:cs typeface="Times New Roman"/>
              </a:rPr>
              <a:t>birlikte bu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genel sağlık sigortalıları </a:t>
            </a:r>
            <a:r>
              <a:rPr lang="tr-TR" dirty="0" smtClean="0">
                <a:latin typeface="Times New Roman"/>
                <a:cs typeface="Times New Roman"/>
              </a:rPr>
              <a:t>prim borç </a:t>
            </a:r>
            <a:r>
              <a:rPr lang="tr-TR" spc="-5" dirty="0" smtClean="0">
                <a:latin typeface="Times New Roman"/>
                <a:cs typeface="Times New Roman"/>
              </a:rPr>
              <a:t>anapara </a:t>
            </a:r>
            <a:r>
              <a:rPr lang="tr-TR" dirty="0" smtClean="0">
                <a:latin typeface="Times New Roman"/>
                <a:cs typeface="Times New Roman"/>
              </a:rPr>
              <a:t>miktarını 31/08/2023 </a:t>
            </a:r>
            <a:r>
              <a:rPr lang="tr-TR" spc="-5" dirty="0" smtClean="0">
                <a:latin typeface="Times New Roman"/>
                <a:cs typeface="Times New Roman"/>
              </a:rPr>
              <a:t>tarihine kadar istedikleri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şekilde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ödeyebilecekler.</a:t>
            </a:r>
            <a:endParaRPr lang="tr-TR" dirty="0" smtClean="0">
              <a:latin typeface="Times New Roman"/>
              <a:cs typeface="Times New Roman"/>
            </a:endParaRPr>
          </a:p>
          <a:p>
            <a:pPr marL="283845" marR="7620" indent="-228600" algn="just">
              <a:lnSpc>
                <a:spcPct val="110000"/>
              </a:lnSpc>
              <a:buFont typeface="Wingdings"/>
              <a:buChar char=""/>
              <a:tabLst>
                <a:tab pos="284480" algn="l"/>
              </a:tabLst>
            </a:pP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39824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731163"/>
            <a:ext cx="12060195" cy="5307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30810">
              <a:lnSpc>
                <a:spcPts val="1380"/>
              </a:lnSpc>
              <a:spcBef>
                <a:spcPts val="1040"/>
              </a:spcBef>
              <a:tabLst>
                <a:tab pos="241300" algn="l"/>
              </a:tabLst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3) Başvuru</a:t>
            </a:r>
            <a:r>
              <a:rPr lang="tr-TR" b="1" spc="1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formunda</a:t>
            </a:r>
            <a:r>
              <a:rPr lang="tr-TR" b="1" spc="2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borcun</a:t>
            </a:r>
            <a:r>
              <a:rPr lang="tr-TR" b="1" spc="2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peşin/taksitle</a:t>
            </a:r>
            <a:r>
              <a:rPr lang="tr-TR" b="1" spc="1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ödeneceğinin</a:t>
            </a:r>
            <a:r>
              <a:rPr lang="tr-TR" b="1" spc="2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belirtilmemiş</a:t>
            </a:r>
            <a:r>
              <a:rPr lang="tr-TR" b="1" spc="2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olması</a:t>
            </a:r>
            <a:r>
              <a:rPr lang="tr-TR" b="1" spc="2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halinde </a:t>
            </a:r>
            <a:r>
              <a:rPr lang="tr-TR" b="1" spc="-2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nasıl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işlem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yapılacaktır?</a:t>
            </a:r>
            <a:endParaRPr lang="tr-TR" dirty="0" smtClean="0">
              <a:latin typeface="Times New Roman"/>
              <a:cs typeface="Times New Roman"/>
            </a:endParaRPr>
          </a:p>
          <a:p>
            <a:pPr marL="12700" marR="8890" algn="just">
              <a:lnSpc>
                <a:spcPct val="110000"/>
              </a:lnSpc>
              <a:spcBef>
                <a:spcPts val="359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Başvuru formunda </a:t>
            </a:r>
            <a:r>
              <a:rPr lang="tr-TR" dirty="0" smtClean="0">
                <a:latin typeface="Times New Roman"/>
                <a:cs typeface="Times New Roman"/>
              </a:rPr>
              <a:t>borcun ne </a:t>
            </a:r>
            <a:r>
              <a:rPr lang="tr-TR" spc="-5" dirty="0" smtClean="0">
                <a:latin typeface="Times New Roman"/>
                <a:cs typeface="Times New Roman"/>
              </a:rPr>
              <a:t>şekilde </a:t>
            </a:r>
            <a:r>
              <a:rPr lang="tr-TR" dirty="0" smtClean="0">
                <a:latin typeface="Times New Roman"/>
                <a:cs typeface="Times New Roman"/>
              </a:rPr>
              <a:t>ödeneceğinin </a:t>
            </a:r>
            <a:r>
              <a:rPr lang="tr-TR" spc="-5" dirty="0" smtClean="0">
                <a:latin typeface="Times New Roman"/>
                <a:cs typeface="Times New Roman"/>
              </a:rPr>
              <a:t>belirtilmediği durumlarda başvuru formuna </a:t>
            </a:r>
            <a:r>
              <a:rPr lang="tr-TR" spc="-29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 </a:t>
            </a:r>
            <a:r>
              <a:rPr lang="tr-TR" spc="-5" dirty="0" smtClean="0">
                <a:latin typeface="Times New Roman"/>
                <a:cs typeface="Times New Roman"/>
              </a:rPr>
              <a:t>seçeneği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işaretlenmiş </a:t>
            </a:r>
            <a:r>
              <a:rPr lang="tr-TR" dirty="0" smtClean="0">
                <a:latin typeface="Times New Roman"/>
                <a:cs typeface="Times New Roman"/>
              </a:rPr>
              <a:t>gibi </a:t>
            </a:r>
            <a:r>
              <a:rPr lang="tr-TR" spc="-5" dirty="0" smtClean="0">
                <a:latin typeface="Times New Roman"/>
                <a:cs typeface="Times New Roman"/>
              </a:rPr>
              <a:t>işlem yapılacaktır.</a:t>
            </a:r>
          </a:p>
          <a:p>
            <a:pPr marL="12700" marR="8890" algn="just">
              <a:lnSpc>
                <a:spcPct val="110000"/>
              </a:lnSpc>
              <a:spcBef>
                <a:spcPts val="359"/>
              </a:spcBef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4) Başvuru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formunda</a:t>
            </a:r>
            <a:r>
              <a:rPr lang="tr-TR" b="1" spc="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taksitle ödeme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seçeneği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seçildiği</a:t>
            </a:r>
            <a:r>
              <a:rPr lang="tr-TR" b="1" spc="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halde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borcun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kaç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taksitte </a:t>
            </a:r>
            <a:r>
              <a:rPr lang="tr-TR" b="1" spc="-2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ödeneceğinin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beyan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edilmemesi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halinde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borç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kaç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taksit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üzerinden</a:t>
            </a:r>
            <a:r>
              <a:rPr lang="tr-TR" dirty="0"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yapılandırılacaktır?</a:t>
            </a:r>
            <a:endParaRPr lang="tr-TR" dirty="0" smtClean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10400"/>
              </a:lnSpc>
              <a:spcBef>
                <a:spcPts val="390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Başvuru </a:t>
            </a:r>
            <a:r>
              <a:rPr lang="tr-TR" dirty="0" smtClean="0">
                <a:latin typeface="Times New Roman"/>
                <a:cs typeface="Times New Roman"/>
              </a:rPr>
              <a:t>formunda taksitle </a:t>
            </a:r>
            <a:r>
              <a:rPr lang="tr-TR" spc="-5" dirty="0" smtClean="0">
                <a:latin typeface="Times New Roman"/>
                <a:cs typeface="Times New Roman"/>
              </a:rPr>
              <a:t>ödeme seçeneği seçildiği halde </a:t>
            </a:r>
            <a:r>
              <a:rPr lang="tr-TR" dirty="0" smtClean="0">
                <a:latin typeface="Times New Roman"/>
                <a:cs typeface="Times New Roman"/>
              </a:rPr>
              <a:t>borcun kaç taksitte </a:t>
            </a:r>
            <a:r>
              <a:rPr lang="tr-TR" spc="-5" dirty="0" smtClean="0">
                <a:latin typeface="Times New Roman"/>
                <a:cs typeface="Times New Roman"/>
              </a:rPr>
              <a:t>ödeneceğinin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beyan edilmemesi </a:t>
            </a:r>
            <a:r>
              <a:rPr lang="tr-TR" dirty="0" smtClean="0">
                <a:latin typeface="Times New Roman"/>
                <a:cs typeface="Times New Roman"/>
              </a:rPr>
              <a:t>durumunda Kanunun uygun </a:t>
            </a:r>
            <a:r>
              <a:rPr lang="tr-TR" spc="-5" dirty="0" smtClean="0">
                <a:latin typeface="Times New Roman"/>
                <a:cs typeface="Times New Roman"/>
              </a:rPr>
              <a:t>gördüğü en yüksek </a:t>
            </a:r>
            <a:r>
              <a:rPr lang="tr-TR" dirty="0" smtClean="0">
                <a:latin typeface="Times New Roman"/>
                <a:cs typeface="Times New Roman"/>
              </a:rPr>
              <a:t>taksit </a:t>
            </a:r>
            <a:r>
              <a:rPr lang="tr-TR" spc="-5" dirty="0" smtClean="0">
                <a:latin typeface="Times New Roman"/>
                <a:cs typeface="Times New Roman"/>
              </a:rPr>
              <a:t>sayısı üzerinden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yapılandırılacaktır.</a:t>
            </a:r>
          </a:p>
          <a:p>
            <a:pPr marL="12700" marR="271780" algn="just">
              <a:lnSpc>
                <a:spcPts val="1380"/>
              </a:lnSpc>
              <a:spcBef>
                <a:spcPts val="840"/>
              </a:spcBef>
              <a:tabLst>
                <a:tab pos="241300" algn="l"/>
              </a:tabLst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5) Aynı veya farklı illerde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birden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fazla işyeri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bulunan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işverenlerin her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bir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işyeri için </a:t>
            </a:r>
            <a:r>
              <a:rPr lang="tr-TR" b="1" spc="-2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ayrı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ayrı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başvuru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yapması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gerekmekte</a:t>
            </a:r>
            <a:r>
              <a:rPr lang="tr-TR" b="1" spc="-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midir?</a:t>
            </a:r>
            <a:endParaRPr lang="tr-TR" dirty="0" smtClean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10200"/>
              </a:lnSpc>
              <a:spcBef>
                <a:spcPts val="359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Evet. </a:t>
            </a:r>
            <a:r>
              <a:rPr lang="tr-TR" dirty="0" smtClean="0">
                <a:latin typeface="Times New Roman"/>
                <a:cs typeface="Times New Roman"/>
              </a:rPr>
              <a:t>Bununla birlikte, 5510 </a:t>
            </a:r>
            <a:r>
              <a:rPr lang="tr-TR" spc="-5" dirty="0" smtClean="0">
                <a:latin typeface="Times New Roman"/>
                <a:cs typeface="Times New Roman"/>
              </a:rPr>
              <a:t>sayılı Kanunun </a:t>
            </a:r>
            <a:r>
              <a:rPr lang="tr-TR" dirty="0" smtClean="0">
                <a:latin typeface="Times New Roman"/>
                <a:cs typeface="Times New Roman"/>
              </a:rPr>
              <a:t>4 </a:t>
            </a:r>
            <a:r>
              <a:rPr lang="tr-TR" spc="-5" dirty="0" smtClean="0">
                <a:latin typeface="Times New Roman"/>
                <a:cs typeface="Times New Roman"/>
              </a:rPr>
              <a:t>üncü maddesinin birinci fıkrasının (a) bendi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kapsamında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sigortalı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çalıştıran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işverenlerce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aynı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veya</a:t>
            </a:r>
            <a:r>
              <a:rPr lang="tr-TR" dirty="0" smtClean="0">
                <a:latin typeface="Times New Roman"/>
                <a:cs typeface="Times New Roman"/>
              </a:rPr>
              <a:t> farklı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illerde</a:t>
            </a:r>
            <a:r>
              <a:rPr lang="tr-TR" dirty="0" smtClean="0">
                <a:latin typeface="Times New Roman"/>
                <a:cs typeface="Times New Roman"/>
              </a:rPr>
              <a:t> birden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fazla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işyerinin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bulunması halinde her </a:t>
            </a:r>
            <a:r>
              <a:rPr lang="tr-TR" dirty="0" smtClean="0">
                <a:latin typeface="Times New Roman"/>
                <a:cs typeface="Times New Roman"/>
              </a:rPr>
              <a:t>bir </a:t>
            </a:r>
            <a:r>
              <a:rPr lang="tr-TR" spc="-5" dirty="0" smtClean="0">
                <a:latin typeface="Times New Roman"/>
                <a:cs typeface="Times New Roman"/>
              </a:rPr>
              <a:t>işyeri </a:t>
            </a:r>
            <a:r>
              <a:rPr lang="tr-TR" dirty="0" smtClean="0">
                <a:latin typeface="Times New Roman"/>
                <a:cs typeface="Times New Roman"/>
              </a:rPr>
              <a:t>için </a:t>
            </a:r>
            <a:r>
              <a:rPr lang="tr-TR" spc="-5" dirty="0" smtClean="0">
                <a:latin typeface="Times New Roman"/>
                <a:cs typeface="Times New Roman"/>
              </a:rPr>
              <a:t>ayrı ayrı başvuruda </a:t>
            </a:r>
            <a:r>
              <a:rPr lang="tr-TR" dirty="0" smtClean="0">
                <a:latin typeface="Times New Roman"/>
                <a:cs typeface="Times New Roman"/>
              </a:rPr>
              <a:t>bulunulması </a:t>
            </a:r>
            <a:r>
              <a:rPr lang="tr-TR" spc="-5" dirty="0" smtClean="0">
                <a:latin typeface="Times New Roman"/>
                <a:cs typeface="Times New Roman"/>
              </a:rPr>
              <a:t>gerekmekle </a:t>
            </a:r>
            <a:r>
              <a:rPr lang="tr-TR" dirty="0" smtClean="0">
                <a:latin typeface="Times New Roman"/>
                <a:cs typeface="Times New Roman"/>
              </a:rPr>
              <a:t>birlikte,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başvuru süresi </a:t>
            </a:r>
            <a:r>
              <a:rPr lang="tr-TR" dirty="0" smtClean="0">
                <a:latin typeface="Times New Roman"/>
                <a:cs typeface="Times New Roman"/>
              </a:rPr>
              <a:t>içinde bazı işyerleri için yapılandırma </a:t>
            </a:r>
            <a:r>
              <a:rPr lang="tr-TR" spc="-5" dirty="0" smtClean="0">
                <a:latin typeface="Times New Roman"/>
                <a:cs typeface="Times New Roman"/>
              </a:rPr>
              <a:t>başvurusunda </a:t>
            </a:r>
            <a:r>
              <a:rPr lang="tr-TR" dirty="0" smtClean="0">
                <a:latin typeface="Times New Roman"/>
                <a:cs typeface="Times New Roman"/>
              </a:rPr>
              <a:t>bulunulduğu </a:t>
            </a:r>
            <a:r>
              <a:rPr lang="tr-TR" spc="-5" dirty="0" smtClean="0">
                <a:latin typeface="Times New Roman"/>
                <a:cs typeface="Times New Roman"/>
              </a:rPr>
              <a:t>halde </a:t>
            </a:r>
            <a:r>
              <a:rPr lang="tr-TR" dirty="0" smtClean="0">
                <a:latin typeface="Times New Roman"/>
                <a:cs typeface="Times New Roman"/>
              </a:rPr>
              <a:t>bazı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işyerleri</a:t>
            </a:r>
            <a:r>
              <a:rPr lang="tr-TR" dirty="0" smtClean="0">
                <a:latin typeface="Times New Roman"/>
                <a:cs typeface="Times New Roman"/>
              </a:rPr>
              <a:t> için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yapılandırma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başvurusunda</a:t>
            </a:r>
            <a:r>
              <a:rPr lang="tr-TR" dirty="0" smtClean="0">
                <a:latin typeface="Times New Roman"/>
                <a:cs typeface="Times New Roman"/>
              </a:rPr>
              <a:t> bulunulmadığı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durumlarda,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süresi</a:t>
            </a:r>
            <a:r>
              <a:rPr lang="tr-TR" dirty="0" smtClean="0">
                <a:latin typeface="Times New Roman"/>
                <a:cs typeface="Times New Roman"/>
              </a:rPr>
              <a:t> içinde </a:t>
            </a:r>
            <a:r>
              <a:rPr lang="tr-TR" spc="-5" dirty="0" smtClean="0">
                <a:latin typeface="Times New Roman"/>
                <a:cs typeface="Times New Roman"/>
              </a:rPr>
              <a:t>yapılan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başvurusunu, </a:t>
            </a:r>
            <a:r>
              <a:rPr lang="tr-TR" dirty="0" smtClean="0">
                <a:latin typeface="Times New Roman"/>
                <a:cs typeface="Times New Roman"/>
              </a:rPr>
              <a:t>ilk taksit ödeme </a:t>
            </a:r>
            <a:r>
              <a:rPr lang="tr-TR" spc="-5" dirty="0" smtClean="0">
                <a:latin typeface="Times New Roman"/>
                <a:cs typeface="Times New Roman"/>
              </a:rPr>
              <a:t>süresinin son </a:t>
            </a:r>
            <a:r>
              <a:rPr lang="tr-TR" dirty="0" smtClean="0">
                <a:latin typeface="Times New Roman"/>
                <a:cs typeface="Times New Roman"/>
              </a:rPr>
              <a:t>günü olan 31/07/2023 </a:t>
            </a:r>
            <a:r>
              <a:rPr lang="tr-TR" spc="-5" dirty="0" smtClean="0">
                <a:latin typeface="Times New Roman"/>
                <a:cs typeface="Times New Roman"/>
              </a:rPr>
              <a:t>tarihine </a:t>
            </a:r>
            <a:r>
              <a:rPr lang="tr-TR" dirty="0" smtClean="0">
                <a:latin typeface="Times New Roman"/>
                <a:cs typeface="Times New Roman"/>
              </a:rPr>
              <a:t>kadar ispat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ederek </a:t>
            </a:r>
            <a:r>
              <a:rPr lang="tr-TR" spc="5" dirty="0" smtClean="0">
                <a:latin typeface="Times New Roman"/>
                <a:cs typeface="Times New Roman"/>
              </a:rPr>
              <a:t>ve </a:t>
            </a:r>
            <a:r>
              <a:rPr lang="tr-TR" dirty="0" smtClean="0">
                <a:latin typeface="Times New Roman"/>
                <a:cs typeface="Times New Roman"/>
              </a:rPr>
              <a:t>yazılı </a:t>
            </a:r>
            <a:r>
              <a:rPr lang="tr-TR" spc="-5" dirty="0" smtClean="0">
                <a:latin typeface="Times New Roman"/>
                <a:cs typeface="Times New Roman"/>
              </a:rPr>
              <a:t>olarak başvuruda bulunmak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kaydıyla, </a:t>
            </a:r>
            <a:r>
              <a:rPr lang="tr-TR" dirty="0" smtClean="0">
                <a:latin typeface="Times New Roman"/>
                <a:cs typeface="Times New Roman"/>
              </a:rPr>
              <a:t>bu </a:t>
            </a:r>
            <a:r>
              <a:rPr lang="tr-TR" spc="-5" dirty="0" smtClean="0">
                <a:latin typeface="Times New Roman"/>
                <a:cs typeface="Times New Roman"/>
              </a:rPr>
              <a:t>işyerleri </a:t>
            </a:r>
            <a:r>
              <a:rPr lang="tr-TR" dirty="0" smtClean="0">
                <a:latin typeface="Times New Roman"/>
                <a:cs typeface="Times New Roman"/>
              </a:rPr>
              <a:t>için de </a:t>
            </a:r>
            <a:r>
              <a:rPr lang="tr-TR" spc="-5" dirty="0" smtClean="0">
                <a:latin typeface="Times New Roman"/>
                <a:cs typeface="Times New Roman"/>
              </a:rPr>
              <a:t>süresi </a:t>
            </a:r>
            <a:r>
              <a:rPr lang="tr-TR" dirty="0" smtClean="0">
                <a:latin typeface="Times New Roman"/>
                <a:cs typeface="Times New Roman"/>
              </a:rPr>
              <a:t>içinde başvuruda bulunulmuş </a:t>
            </a:r>
            <a:r>
              <a:rPr lang="tr-TR" spc="-5" dirty="0" smtClean="0">
                <a:latin typeface="Times New Roman"/>
                <a:cs typeface="Times New Roman"/>
              </a:rPr>
              <a:t>kabul edilerek işlemler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sonuçlandırılacaktır.</a:t>
            </a:r>
            <a:endParaRPr lang="tr-TR" dirty="0" smtClean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10400"/>
              </a:lnSpc>
              <a:spcBef>
                <a:spcPts val="390"/>
              </a:spcBef>
            </a:pPr>
            <a:endParaRPr lang="tr-TR" dirty="0" smtClean="0">
              <a:latin typeface="Times New Roman"/>
              <a:cs typeface="Times New Roman"/>
            </a:endParaRPr>
          </a:p>
          <a:p>
            <a:pPr marL="12700" marR="8890" algn="just">
              <a:lnSpc>
                <a:spcPct val="110000"/>
              </a:lnSpc>
              <a:spcBef>
                <a:spcPts val="359"/>
              </a:spcBef>
            </a:pP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29769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786557"/>
            <a:ext cx="12010768" cy="5741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356235" algn="just">
              <a:lnSpc>
                <a:spcPts val="1380"/>
              </a:lnSpc>
              <a:spcBef>
                <a:spcPts val="840"/>
              </a:spcBef>
              <a:tabLst>
                <a:tab pos="241300" algn="l"/>
              </a:tabLst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6) Aynı işverenin süresi içerisinde başvuruda bulunduğu işyerine ilişkin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başvuru 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formundaki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beyanı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başvuruda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bulunulmayan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işyerleri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için</a:t>
            </a:r>
            <a:r>
              <a:rPr lang="tr-TR" b="1" spc="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esas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alınacak</a:t>
            </a:r>
            <a:r>
              <a:rPr lang="tr-TR" b="1" spc="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mıdır?</a:t>
            </a:r>
            <a:endParaRPr lang="tr-TR" dirty="0" smtClean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300"/>
              </a:lnSpc>
              <a:spcBef>
                <a:spcPts val="355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Aynı işverenin süresi içerisinde başvuruda </a:t>
            </a:r>
            <a:r>
              <a:rPr lang="tr-TR" dirty="0" smtClean="0">
                <a:latin typeface="Times New Roman"/>
                <a:cs typeface="Times New Roman"/>
              </a:rPr>
              <a:t>bulunduğu </a:t>
            </a:r>
            <a:r>
              <a:rPr lang="tr-TR" spc="-5" dirty="0" smtClean="0">
                <a:latin typeface="Times New Roman"/>
                <a:cs typeface="Times New Roman"/>
              </a:rPr>
              <a:t>işyerine </a:t>
            </a:r>
            <a:r>
              <a:rPr lang="tr-TR" dirty="0" smtClean="0">
                <a:latin typeface="Times New Roman"/>
                <a:cs typeface="Times New Roman"/>
              </a:rPr>
              <a:t>ilişkin </a:t>
            </a:r>
            <a:r>
              <a:rPr lang="tr-TR" spc="-10" dirty="0" smtClean="0">
                <a:latin typeface="Times New Roman"/>
                <a:cs typeface="Times New Roman"/>
              </a:rPr>
              <a:t>başvuru </a:t>
            </a:r>
            <a:r>
              <a:rPr lang="tr-TR" spc="-5" dirty="0" smtClean="0">
                <a:latin typeface="Times New Roman"/>
                <a:cs typeface="Times New Roman"/>
              </a:rPr>
              <a:t>formundaki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beyanı başvuruda </a:t>
            </a:r>
            <a:r>
              <a:rPr lang="tr-TR" dirty="0" smtClean="0">
                <a:latin typeface="Times New Roman"/>
                <a:cs typeface="Times New Roman"/>
              </a:rPr>
              <a:t>bulunulmayan </a:t>
            </a:r>
            <a:r>
              <a:rPr lang="tr-TR" spc="-5" dirty="0" smtClean="0">
                <a:latin typeface="Times New Roman"/>
                <a:cs typeface="Times New Roman"/>
              </a:rPr>
              <a:t>işyerleri </a:t>
            </a:r>
            <a:r>
              <a:rPr lang="tr-TR" dirty="0" smtClean="0">
                <a:latin typeface="Times New Roman"/>
                <a:cs typeface="Times New Roman"/>
              </a:rPr>
              <a:t>için de </a:t>
            </a:r>
            <a:r>
              <a:rPr lang="tr-TR" spc="-5" dirty="0" smtClean="0">
                <a:latin typeface="Times New Roman"/>
                <a:cs typeface="Times New Roman"/>
              </a:rPr>
              <a:t>esas alınacaktır. </a:t>
            </a:r>
            <a:r>
              <a:rPr lang="tr-TR" dirty="0" smtClean="0">
                <a:latin typeface="Times New Roman"/>
                <a:cs typeface="Times New Roman"/>
              </a:rPr>
              <a:t>Bu </a:t>
            </a:r>
            <a:r>
              <a:rPr lang="tr-TR" spc="-5" dirty="0" smtClean="0">
                <a:latin typeface="Times New Roman"/>
                <a:cs typeface="Times New Roman"/>
              </a:rPr>
              <a:t>kapsamda başvuruda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bulunulmayan işyeri </a:t>
            </a:r>
            <a:r>
              <a:rPr lang="tr-TR" dirty="0" smtClean="0">
                <a:latin typeface="Times New Roman"/>
                <a:cs typeface="Times New Roman"/>
              </a:rPr>
              <a:t>için taksit </a:t>
            </a:r>
            <a:r>
              <a:rPr lang="tr-TR" spc="-5" dirty="0" smtClean="0">
                <a:latin typeface="Times New Roman"/>
                <a:cs typeface="Times New Roman"/>
              </a:rPr>
              <a:t>süresi başvuruda bulunulan işyeri </a:t>
            </a:r>
            <a:r>
              <a:rPr lang="tr-TR" dirty="0" smtClean="0">
                <a:latin typeface="Times New Roman"/>
                <a:cs typeface="Times New Roman"/>
              </a:rPr>
              <a:t>için </a:t>
            </a:r>
            <a:r>
              <a:rPr lang="tr-TR" spc="-5" dirty="0" smtClean="0">
                <a:latin typeface="Times New Roman"/>
                <a:cs typeface="Times New Roman"/>
              </a:rPr>
              <a:t>belirlenen peşin </a:t>
            </a:r>
            <a:r>
              <a:rPr lang="tr-TR" dirty="0" smtClean="0">
                <a:latin typeface="Times New Roman"/>
                <a:cs typeface="Times New Roman"/>
              </a:rPr>
              <a:t>ödeme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-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 </a:t>
            </a:r>
            <a:r>
              <a:rPr lang="tr-TR" spc="-5" dirty="0" smtClean="0">
                <a:latin typeface="Times New Roman"/>
                <a:cs typeface="Times New Roman"/>
              </a:rPr>
              <a:t>süresi </a:t>
            </a:r>
            <a:r>
              <a:rPr lang="tr-TR" dirty="0" smtClean="0">
                <a:latin typeface="Times New Roman"/>
                <a:cs typeface="Times New Roman"/>
              </a:rPr>
              <a:t>başvuruda</a:t>
            </a:r>
            <a:r>
              <a:rPr lang="tr-TR" spc="-5" dirty="0" smtClean="0">
                <a:latin typeface="Times New Roman"/>
                <a:cs typeface="Times New Roman"/>
              </a:rPr>
              <a:t> bulunulmayan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işyerleri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için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de</a:t>
            </a:r>
            <a:r>
              <a:rPr lang="tr-TR" spc="-5" dirty="0" smtClean="0">
                <a:latin typeface="Times New Roman"/>
                <a:cs typeface="Times New Roman"/>
              </a:rPr>
              <a:t> esas alınacaktır</a:t>
            </a:r>
          </a:p>
          <a:p>
            <a:pPr marL="12700" marR="5080" algn="just">
              <a:lnSpc>
                <a:spcPct val="110300"/>
              </a:lnSpc>
              <a:spcBef>
                <a:spcPts val="355"/>
              </a:spcBef>
            </a:pPr>
            <a:r>
              <a:rPr lang="tr-TR" b="1" dirty="0">
                <a:solidFill>
                  <a:srgbClr val="C00000"/>
                </a:solidFill>
                <a:latin typeface="Times New Roman"/>
                <a:cs typeface="Times New Roman"/>
              </a:rPr>
              <a:t>7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)</a:t>
            </a:r>
            <a:r>
              <a:rPr lang="tr-TR" b="1" spc="-1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e-Sigorta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kanalıyla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başvuru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yapamayacak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işverenler</a:t>
            </a:r>
            <a:r>
              <a:rPr lang="tr-TR" b="1" spc="-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kimlerdir?</a:t>
            </a:r>
          </a:p>
          <a:p>
            <a:pPr marL="12700" marR="5080" algn="just">
              <a:lnSpc>
                <a:spcPct val="110000"/>
              </a:lnSpc>
              <a:spcBef>
                <a:spcPts val="100"/>
              </a:spcBef>
            </a:pPr>
            <a:r>
              <a:rPr lang="tr-TR" dirty="0" smtClean="0">
                <a:latin typeface="Times New Roman"/>
                <a:cs typeface="Times New Roman"/>
              </a:rPr>
              <a:t>5510 </a:t>
            </a:r>
            <a:r>
              <a:rPr lang="tr-TR" spc="-5" dirty="0" smtClean="0">
                <a:latin typeface="Times New Roman"/>
                <a:cs typeface="Times New Roman"/>
              </a:rPr>
              <a:t>sayılı Kanun kapsamından çıkmış </a:t>
            </a:r>
            <a:r>
              <a:rPr lang="tr-TR" dirty="0" smtClean="0">
                <a:latin typeface="Times New Roman"/>
                <a:cs typeface="Times New Roman"/>
              </a:rPr>
              <a:t>olup </a:t>
            </a:r>
            <a:r>
              <a:rPr lang="tr-TR" spc="-5" dirty="0" smtClean="0">
                <a:latin typeface="Times New Roman"/>
                <a:cs typeface="Times New Roman"/>
              </a:rPr>
              <a:t>daha önce </a:t>
            </a:r>
            <a:r>
              <a:rPr lang="tr-TR" dirty="0" smtClean="0">
                <a:latin typeface="Times New Roman"/>
                <a:cs typeface="Times New Roman"/>
              </a:rPr>
              <a:t>e-Sigorta kullanıcı kodu ve </a:t>
            </a:r>
            <a:r>
              <a:rPr lang="tr-TR" spc="-10" dirty="0" smtClean="0">
                <a:latin typeface="Times New Roman"/>
                <a:cs typeface="Times New Roman"/>
              </a:rPr>
              <a:t>şifresi </a:t>
            </a:r>
            <a:r>
              <a:rPr lang="tr-TR" spc="-5" dirty="0" smtClean="0">
                <a:latin typeface="Times New Roman"/>
                <a:cs typeface="Times New Roman"/>
              </a:rPr>
              <a:t> almamış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veya</a:t>
            </a:r>
            <a:r>
              <a:rPr lang="tr-TR" dirty="0" smtClean="0">
                <a:latin typeface="Times New Roman"/>
                <a:cs typeface="Times New Roman"/>
              </a:rPr>
              <a:t> e-Sigorta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kullanıcı</a:t>
            </a:r>
            <a:r>
              <a:rPr lang="tr-TR" dirty="0" smtClean="0">
                <a:latin typeface="Times New Roman"/>
                <a:cs typeface="Times New Roman"/>
              </a:rPr>
              <a:t> kodu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şifresini</a:t>
            </a:r>
            <a:r>
              <a:rPr lang="tr-TR" dirty="0" smtClean="0">
                <a:latin typeface="Times New Roman"/>
                <a:cs typeface="Times New Roman"/>
              </a:rPr>
              <a:t> unutmuş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olan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işverenlerce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e-Sigorta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kanalıyla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başvuru yapılamayacaktır.</a:t>
            </a:r>
            <a:endParaRPr lang="tr-TR" dirty="0" smtClean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03699"/>
              </a:lnSpc>
              <a:spcBef>
                <a:spcPts val="90"/>
              </a:spcBef>
            </a:pPr>
            <a:r>
              <a:rPr lang="tr-TR" dirty="0" smtClean="0">
                <a:latin typeface="Times New Roman"/>
                <a:cs typeface="Times New Roman"/>
              </a:rPr>
              <a:t>Bu </a:t>
            </a:r>
            <a:r>
              <a:rPr lang="tr-TR" spc="-5" dirty="0" smtClean="0">
                <a:latin typeface="Times New Roman"/>
                <a:cs typeface="Times New Roman"/>
              </a:rPr>
              <a:t>nitelikteki işyeri işverenlerince yeniden </a:t>
            </a:r>
            <a:r>
              <a:rPr lang="tr-TR" dirty="0" smtClean="0">
                <a:latin typeface="Times New Roman"/>
                <a:cs typeface="Times New Roman"/>
              </a:rPr>
              <a:t>yapılandırma </a:t>
            </a:r>
            <a:r>
              <a:rPr lang="tr-TR" spc="-5" dirty="0" smtClean="0">
                <a:latin typeface="Times New Roman"/>
                <a:cs typeface="Times New Roman"/>
              </a:rPr>
              <a:t>başvurularının elden </a:t>
            </a:r>
            <a:r>
              <a:rPr lang="tr-TR" dirty="0" smtClean="0">
                <a:latin typeface="Times New Roman"/>
                <a:cs typeface="Times New Roman"/>
              </a:rPr>
              <a:t>ya da posta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kanalıyla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işyerinin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bağlı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bulunduğu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sosyal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güvenlik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müdürlüğüne/sosyal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güvenlik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merkezine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yapılması gerekmektedir.</a:t>
            </a:r>
          </a:p>
          <a:p>
            <a:pPr marL="12700" marR="257810" algn="just">
              <a:lnSpc>
                <a:spcPts val="1380"/>
              </a:lnSpc>
              <a:spcBef>
                <a:spcPts val="940"/>
              </a:spcBef>
              <a:tabLst>
                <a:tab pos="241300" algn="l"/>
              </a:tabLst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8) Yapılandırma başvurularının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posta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yoluyla yapılması durumunda başvuru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hangi </a:t>
            </a:r>
            <a:r>
              <a:rPr lang="tr-TR" b="1" spc="-2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tarih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itibariyle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yapılmış</a:t>
            </a:r>
            <a:r>
              <a:rPr lang="tr-TR" b="1" spc="-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sayılacaktır?</a:t>
            </a:r>
            <a:endParaRPr lang="tr-TR" dirty="0" smtClean="0">
              <a:latin typeface="Times New Roman"/>
              <a:cs typeface="Times New Roman"/>
            </a:endParaRPr>
          </a:p>
          <a:p>
            <a:pPr marL="12700" marR="7620" algn="just">
              <a:lnSpc>
                <a:spcPct val="110200"/>
              </a:lnSpc>
              <a:spcBef>
                <a:spcPts val="355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Başvuruların </a:t>
            </a:r>
            <a:r>
              <a:rPr lang="tr-TR" dirty="0" smtClean="0">
                <a:latin typeface="Times New Roman"/>
                <a:cs typeface="Times New Roman"/>
              </a:rPr>
              <a:t>posta yolu ile </a:t>
            </a:r>
            <a:r>
              <a:rPr lang="tr-TR" spc="-5" dirty="0" smtClean="0">
                <a:latin typeface="Times New Roman"/>
                <a:cs typeface="Times New Roman"/>
              </a:rPr>
              <a:t>yapılması halinde; taahhütlü, iadeli taahhütlü, </a:t>
            </a:r>
            <a:r>
              <a:rPr lang="tr-TR" dirty="0" smtClean="0">
                <a:latin typeface="Times New Roman"/>
                <a:cs typeface="Times New Roman"/>
              </a:rPr>
              <a:t>PTT </a:t>
            </a:r>
            <a:r>
              <a:rPr lang="tr-TR" spc="-5" dirty="0" smtClean="0">
                <a:latin typeface="Times New Roman"/>
                <a:cs typeface="Times New Roman"/>
              </a:rPr>
              <a:t>Kargo </a:t>
            </a:r>
            <a:r>
              <a:rPr lang="tr-TR" dirty="0" smtClean="0">
                <a:latin typeface="Times New Roman"/>
                <a:cs typeface="Times New Roman"/>
              </a:rPr>
              <a:t>ya da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APS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gönderilerinin</a:t>
            </a:r>
            <a:r>
              <a:rPr lang="tr-TR" dirty="0" smtClean="0">
                <a:latin typeface="Times New Roman"/>
                <a:cs typeface="Times New Roman"/>
              </a:rPr>
              <a:t> tercih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edildiği</a:t>
            </a:r>
            <a:r>
              <a:rPr lang="tr-TR" dirty="0" smtClean="0">
                <a:latin typeface="Times New Roman"/>
                <a:cs typeface="Times New Roman"/>
              </a:rPr>
              <a:t> durumlarda,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başvuru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formunun</a:t>
            </a:r>
            <a:r>
              <a:rPr lang="tr-TR" dirty="0" smtClean="0">
                <a:latin typeface="Times New Roman"/>
                <a:cs typeface="Times New Roman"/>
              </a:rPr>
              <a:t> postaya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verildiği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Kuruma verildiği tarih olarak kabul edilecektir. </a:t>
            </a:r>
            <a:r>
              <a:rPr lang="tr-TR" dirty="0" smtClean="0">
                <a:latin typeface="Times New Roman"/>
                <a:cs typeface="Times New Roman"/>
              </a:rPr>
              <a:t>Buna </a:t>
            </a:r>
            <a:r>
              <a:rPr lang="tr-TR" spc="-5" dirty="0" smtClean="0">
                <a:latin typeface="Times New Roman"/>
                <a:cs typeface="Times New Roman"/>
              </a:rPr>
              <a:t>karşın, adi </a:t>
            </a:r>
            <a:r>
              <a:rPr lang="tr-TR" dirty="0" smtClean="0">
                <a:latin typeface="Times New Roman"/>
                <a:cs typeface="Times New Roman"/>
              </a:rPr>
              <a:t>posta yolunun </a:t>
            </a:r>
            <a:r>
              <a:rPr lang="tr-TR" spc="-5" dirty="0" smtClean="0">
                <a:latin typeface="Times New Roman"/>
                <a:cs typeface="Times New Roman"/>
              </a:rPr>
              <a:t>tercih edilmiş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olması halinde, başvuru </a:t>
            </a:r>
            <a:r>
              <a:rPr lang="tr-TR" dirty="0" smtClean="0">
                <a:latin typeface="Times New Roman"/>
                <a:cs typeface="Times New Roman"/>
              </a:rPr>
              <a:t>formunun </a:t>
            </a:r>
            <a:r>
              <a:rPr lang="tr-TR" spc="-5" dirty="0" smtClean="0">
                <a:latin typeface="Times New Roman"/>
                <a:cs typeface="Times New Roman"/>
              </a:rPr>
              <a:t>Kurum evrak kayıtlarına </a:t>
            </a:r>
            <a:r>
              <a:rPr lang="tr-TR" dirty="0" smtClean="0">
                <a:latin typeface="Times New Roman"/>
                <a:cs typeface="Times New Roman"/>
              </a:rPr>
              <a:t>giriş </a:t>
            </a:r>
            <a:r>
              <a:rPr lang="tr-TR" spc="-5" dirty="0" smtClean="0">
                <a:latin typeface="Times New Roman"/>
                <a:cs typeface="Times New Roman"/>
              </a:rPr>
              <a:t>tarihi </a:t>
            </a:r>
            <a:r>
              <a:rPr lang="tr-TR" dirty="0" smtClean="0">
                <a:latin typeface="Times New Roman"/>
                <a:cs typeface="Times New Roman"/>
              </a:rPr>
              <a:t>Kuruma </a:t>
            </a:r>
            <a:r>
              <a:rPr lang="tr-TR" spc="-5" dirty="0" smtClean="0">
                <a:latin typeface="Times New Roman"/>
                <a:cs typeface="Times New Roman"/>
              </a:rPr>
              <a:t>verildiği tarih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olarak kabul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edilecektir.</a:t>
            </a:r>
            <a:endParaRPr lang="tr-TR" dirty="0" smtClean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03699"/>
              </a:lnSpc>
              <a:spcBef>
                <a:spcPts val="90"/>
              </a:spcBef>
            </a:pPr>
            <a:endParaRPr lang="tr-TR" dirty="0" smtClean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300"/>
              </a:lnSpc>
              <a:spcBef>
                <a:spcPts val="355"/>
              </a:spcBef>
            </a:pPr>
            <a:endParaRPr lang="tr-TR" dirty="0" smtClean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300"/>
              </a:lnSpc>
              <a:spcBef>
                <a:spcPts val="355"/>
              </a:spcBef>
            </a:pP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62436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643572"/>
            <a:ext cx="11887200" cy="5915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99060" algn="just">
              <a:lnSpc>
                <a:spcPts val="1380"/>
              </a:lnSpc>
              <a:spcBef>
                <a:spcPts val="850"/>
              </a:spcBef>
              <a:tabLst>
                <a:tab pos="241300" algn="l"/>
              </a:tabLst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9) Borcun peşin ödenmesi halinde prim aslında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 da </a:t>
            </a:r>
            <a:r>
              <a:rPr lang="tr-TR" b="1" spc="-5" dirty="0" err="1" smtClean="0">
                <a:solidFill>
                  <a:srgbClr val="C00000"/>
                </a:solidFill>
                <a:latin typeface="Times New Roman"/>
                <a:cs typeface="Times New Roman"/>
              </a:rPr>
              <a:t>fer’ilerinde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herhangi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bir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indirim </a:t>
            </a:r>
            <a:r>
              <a:rPr lang="tr-TR" b="1" spc="-2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sağlanmakta mıdır?</a:t>
            </a:r>
            <a:endParaRPr lang="tr-TR" dirty="0" smtClean="0">
              <a:latin typeface="Times New Roman"/>
              <a:cs typeface="Times New Roman"/>
            </a:endParaRPr>
          </a:p>
          <a:p>
            <a:pPr marL="12700" marR="8255" algn="just">
              <a:lnSpc>
                <a:spcPct val="110100"/>
              </a:lnSpc>
              <a:spcBef>
                <a:spcPts val="360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Borcun aslında herhangi </a:t>
            </a:r>
            <a:r>
              <a:rPr lang="tr-TR" dirty="0" smtClean="0">
                <a:latin typeface="Times New Roman"/>
                <a:cs typeface="Times New Roman"/>
              </a:rPr>
              <a:t>bir indirim </a:t>
            </a:r>
            <a:r>
              <a:rPr lang="tr-TR" spc="-5" dirty="0" smtClean="0">
                <a:latin typeface="Times New Roman"/>
                <a:cs typeface="Times New Roman"/>
              </a:rPr>
              <a:t>yapılmamaktadır. Borcun </a:t>
            </a:r>
            <a:r>
              <a:rPr lang="tr-TR" dirty="0" smtClean="0">
                <a:latin typeface="Times New Roman"/>
                <a:cs typeface="Times New Roman"/>
              </a:rPr>
              <a:t>tamamının ilk taksit </a:t>
            </a:r>
            <a:r>
              <a:rPr lang="tr-TR" spc="-5" dirty="0" smtClean="0">
                <a:latin typeface="Times New Roman"/>
                <a:cs typeface="Times New Roman"/>
              </a:rPr>
              <a:t>ödeme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süresi içerisinde ödenmesi halinde, </a:t>
            </a:r>
            <a:r>
              <a:rPr lang="tr-TR" spc="-5" dirty="0" err="1" smtClean="0">
                <a:latin typeface="Times New Roman"/>
                <a:cs typeface="Times New Roman"/>
              </a:rPr>
              <a:t>fer’i</a:t>
            </a:r>
            <a:r>
              <a:rPr lang="tr-TR" spc="-5" dirty="0" smtClean="0">
                <a:latin typeface="Times New Roman"/>
                <a:cs typeface="Times New Roman"/>
              </a:rPr>
              <a:t> alacaklar yerine </a:t>
            </a:r>
            <a:r>
              <a:rPr lang="tr-TR" dirty="0" smtClean="0">
                <a:latin typeface="Times New Roman"/>
                <a:cs typeface="Times New Roman"/>
              </a:rPr>
              <a:t>Yİ-ÜFE </a:t>
            </a:r>
            <a:r>
              <a:rPr lang="tr-TR" spc="-5" dirty="0" smtClean="0">
                <a:latin typeface="Times New Roman"/>
                <a:cs typeface="Times New Roman"/>
              </a:rPr>
              <a:t>aylık </a:t>
            </a:r>
            <a:r>
              <a:rPr lang="tr-TR" dirty="0" smtClean="0">
                <a:latin typeface="Times New Roman"/>
                <a:cs typeface="Times New Roman"/>
              </a:rPr>
              <a:t>değişim </a:t>
            </a:r>
            <a:r>
              <a:rPr lang="tr-TR" spc="-5" dirty="0" smtClean="0">
                <a:latin typeface="Times New Roman"/>
                <a:cs typeface="Times New Roman"/>
              </a:rPr>
              <a:t>oranları esas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alınarak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hesaplanacak</a:t>
            </a:r>
            <a:r>
              <a:rPr lang="tr-TR" dirty="0" smtClean="0">
                <a:latin typeface="Times New Roman"/>
                <a:cs typeface="Times New Roman"/>
              </a:rPr>
              <a:t> tutar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üzerinden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ayrıca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% 90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indirim </a:t>
            </a:r>
            <a:r>
              <a:rPr lang="tr-TR" spc="-5" dirty="0" smtClean="0">
                <a:latin typeface="Times New Roman"/>
                <a:cs typeface="Times New Roman"/>
              </a:rPr>
              <a:t>yapılacaktır.</a:t>
            </a:r>
            <a:endParaRPr lang="tr-TR" dirty="0" smtClean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3499"/>
              </a:lnSpc>
              <a:spcBef>
                <a:spcPts val="95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Ancak peşin olarak hesaplanan borcun </a:t>
            </a:r>
            <a:r>
              <a:rPr lang="tr-TR" dirty="0" smtClean="0">
                <a:latin typeface="Times New Roman"/>
                <a:cs typeface="Times New Roman"/>
              </a:rPr>
              <a:t>ilk taksit </a:t>
            </a:r>
            <a:r>
              <a:rPr lang="tr-TR" spc="-5" dirty="0" smtClean="0">
                <a:latin typeface="Times New Roman"/>
                <a:cs typeface="Times New Roman"/>
              </a:rPr>
              <a:t>ödeme süresinin sonuna kadar ödenmemesi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veya eksik ödenmesi </a:t>
            </a:r>
            <a:r>
              <a:rPr lang="tr-TR" dirty="0" smtClean="0">
                <a:latin typeface="Times New Roman"/>
                <a:cs typeface="Times New Roman"/>
              </a:rPr>
              <a:t>halinde, </a:t>
            </a:r>
            <a:r>
              <a:rPr lang="tr-TR" spc="-5" dirty="0" smtClean="0">
                <a:latin typeface="Times New Roman"/>
                <a:cs typeface="Times New Roman"/>
              </a:rPr>
              <a:t>ödenmeyen </a:t>
            </a:r>
            <a:r>
              <a:rPr lang="tr-TR" dirty="0" smtClean="0">
                <a:latin typeface="Times New Roman"/>
                <a:cs typeface="Times New Roman"/>
              </a:rPr>
              <a:t>veya eksik </a:t>
            </a:r>
            <a:r>
              <a:rPr lang="tr-TR" spc="-5" dirty="0" smtClean="0">
                <a:latin typeface="Times New Roman"/>
                <a:cs typeface="Times New Roman"/>
              </a:rPr>
              <a:t>ödenen tutarın </a:t>
            </a:r>
            <a:r>
              <a:rPr lang="tr-TR" dirty="0" smtClean="0">
                <a:latin typeface="Times New Roman"/>
                <a:cs typeface="Times New Roman"/>
              </a:rPr>
              <a:t>6183 </a:t>
            </a:r>
            <a:r>
              <a:rPr lang="tr-TR" spc="-5" dirty="0" smtClean="0">
                <a:latin typeface="Times New Roman"/>
                <a:cs typeface="Times New Roman"/>
              </a:rPr>
              <a:t>sayılı Kanunun </a:t>
            </a:r>
            <a:r>
              <a:rPr lang="tr-TR" dirty="0" smtClean="0">
                <a:latin typeface="Times New Roman"/>
                <a:cs typeface="Times New Roman"/>
              </a:rPr>
              <a:t>51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inci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maddesine</a:t>
            </a:r>
            <a:r>
              <a:rPr lang="tr-TR" dirty="0" smtClean="0">
                <a:latin typeface="Times New Roman"/>
                <a:cs typeface="Times New Roman"/>
              </a:rPr>
              <a:t> göre </a:t>
            </a:r>
            <a:r>
              <a:rPr lang="tr-TR" spc="-5" dirty="0" smtClean="0">
                <a:latin typeface="Times New Roman"/>
                <a:cs typeface="Times New Roman"/>
              </a:rPr>
              <a:t>belirlenen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gecikme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zammı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oranı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üzerinden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hesaplanacak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geç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zammı </a:t>
            </a:r>
            <a:r>
              <a:rPr lang="tr-TR" dirty="0" smtClean="0">
                <a:latin typeface="Times New Roman"/>
                <a:cs typeface="Times New Roman"/>
              </a:rPr>
              <a:t>ile birlikte 31/08/2023 </a:t>
            </a:r>
            <a:r>
              <a:rPr lang="tr-TR" spc="-5" dirty="0" smtClean="0">
                <a:latin typeface="Times New Roman"/>
                <a:cs typeface="Times New Roman"/>
              </a:rPr>
              <a:t>tarihine kadar </a:t>
            </a:r>
            <a:r>
              <a:rPr lang="tr-TR" dirty="0" smtClean="0">
                <a:latin typeface="Times New Roman"/>
                <a:cs typeface="Times New Roman"/>
              </a:rPr>
              <a:t>ödenmesi </a:t>
            </a:r>
            <a:r>
              <a:rPr lang="tr-TR" spc="-5" dirty="0" smtClean="0">
                <a:latin typeface="Times New Roman"/>
                <a:cs typeface="Times New Roman"/>
              </a:rPr>
              <a:t>halinde yapılandırma hükümlerinden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yararlanılacaktır.</a:t>
            </a:r>
            <a:r>
              <a:rPr lang="tr-TR" dirty="0" smtClean="0">
                <a:latin typeface="Times New Roman"/>
                <a:cs typeface="Times New Roman"/>
              </a:rPr>
              <a:t> Söz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konusu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durumda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katsayı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uygulanmayacak</a:t>
            </a:r>
            <a:r>
              <a:rPr lang="tr-TR" dirty="0" smtClean="0">
                <a:latin typeface="Times New Roman"/>
                <a:cs typeface="Times New Roman"/>
              </a:rPr>
              <a:t> ve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Yİ-ÜFE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tutarından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herhangi </a:t>
            </a:r>
            <a:r>
              <a:rPr lang="tr-TR" dirty="0" smtClean="0">
                <a:latin typeface="Times New Roman"/>
                <a:cs typeface="Times New Roman"/>
              </a:rPr>
              <a:t>bir indirim </a:t>
            </a:r>
            <a:r>
              <a:rPr lang="tr-TR" spc="-5" dirty="0" smtClean="0">
                <a:latin typeface="Times New Roman"/>
                <a:cs typeface="Times New Roman"/>
              </a:rPr>
              <a:t>yapılmayacaktır.</a:t>
            </a:r>
          </a:p>
          <a:p>
            <a:pPr marL="12700" marR="217170">
              <a:lnSpc>
                <a:spcPts val="1380"/>
              </a:lnSpc>
              <a:spcBef>
                <a:spcPts val="944"/>
              </a:spcBef>
              <a:tabLst>
                <a:tab pos="241300" algn="l"/>
              </a:tabLst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10) İdari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para</a:t>
            </a:r>
            <a:r>
              <a:rPr lang="tr-TR" b="1" spc="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cezalarının</a:t>
            </a:r>
            <a:r>
              <a:rPr lang="tr-TR" b="1" spc="1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yapılandırma</a:t>
            </a:r>
            <a:r>
              <a:rPr lang="tr-TR" b="1" spc="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kapsamında</a:t>
            </a:r>
            <a:r>
              <a:rPr lang="tr-TR" b="1" spc="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dahil</a:t>
            </a:r>
            <a:r>
              <a:rPr lang="tr-TR" b="1" spc="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olması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için</a:t>
            </a:r>
            <a:r>
              <a:rPr lang="tr-TR" b="1" spc="1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gereken</a:t>
            </a:r>
            <a:r>
              <a:rPr lang="tr-TR" b="1" spc="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şartlar </a:t>
            </a:r>
            <a:r>
              <a:rPr lang="tr-TR" b="1" spc="-2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nelerdir?</a:t>
            </a:r>
          </a:p>
          <a:p>
            <a:pPr marL="12700" marR="217170">
              <a:lnSpc>
                <a:spcPts val="1380"/>
              </a:lnSpc>
              <a:spcBef>
                <a:spcPts val="944"/>
              </a:spcBef>
              <a:tabLst>
                <a:tab pos="241300" algn="l"/>
              </a:tabLst>
            </a:pPr>
            <a:endParaRPr lang="tr-TR" dirty="0" smtClean="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lang="tr-TR" dirty="0" smtClean="0">
                <a:latin typeface="Times New Roman"/>
                <a:cs typeface="Times New Roman"/>
              </a:rPr>
              <a:t>31/12/2022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tarihinden</a:t>
            </a:r>
            <a:r>
              <a:rPr lang="tr-TR" spc="8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önce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(bu</a:t>
            </a:r>
            <a:r>
              <a:rPr lang="tr-TR" spc="7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tarih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dâhil)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işlenen</a:t>
            </a:r>
            <a:r>
              <a:rPr lang="tr-TR" spc="8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fiillere</a:t>
            </a:r>
            <a:r>
              <a:rPr lang="tr-TR" spc="6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ilişkin</a:t>
            </a:r>
            <a:r>
              <a:rPr lang="tr-TR" spc="8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olup</a:t>
            </a:r>
            <a:r>
              <a:rPr lang="tr-TR" spc="10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12/03/2023</a:t>
            </a:r>
            <a:r>
              <a:rPr lang="tr-TR" spc="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tarihinden</a:t>
            </a:r>
            <a:endParaRPr lang="tr-TR" dirty="0" smtClean="0">
              <a:latin typeface="Times New Roman"/>
              <a:cs typeface="Times New Roman"/>
            </a:endParaRPr>
          </a:p>
          <a:p>
            <a:pPr marL="12700" marR="7620">
              <a:lnSpc>
                <a:spcPct val="103299"/>
              </a:lnSpc>
              <a:spcBef>
                <a:spcPts val="5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önce</a:t>
            </a:r>
            <a:r>
              <a:rPr lang="tr-TR" spc="114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kesinleştiği</a:t>
            </a:r>
            <a:r>
              <a:rPr lang="tr-TR" spc="1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halde</a:t>
            </a:r>
            <a:r>
              <a:rPr lang="tr-TR" spc="14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12/03/2023</a:t>
            </a:r>
            <a:r>
              <a:rPr lang="tr-TR" spc="114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</a:t>
            </a:r>
            <a:r>
              <a:rPr lang="tr-TR" spc="1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itibarıyla</a:t>
            </a:r>
            <a:r>
              <a:rPr lang="tr-TR" spc="114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ödenmemiş</a:t>
            </a:r>
            <a:r>
              <a:rPr lang="tr-TR" spc="1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olan</a:t>
            </a:r>
            <a:r>
              <a:rPr lang="tr-TR" spc="1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idari</a:t>
            </a:r>
            <a:r>
              <a:rPr lang="tr-TR" spc="114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para</a:t>
            </a:r>
            <a:r>
              <a:rPr lang="tr-TR" spc="1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cezaları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yapılandırılacaktır.</a:t>
            </a:r>
            <a:endParaRPr lang="tr-TR" dirty="0" smtClean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3299"/>
              </a:lnSpc>
              <a:spcBef>
                <a:spcPts val="800"/>
              </a:spcBef>
            </a:pPr>
            <a:r>
              <a:rPr lang="tr-TR" dirty="0" smtClean="0">
                <a:latin typeface="Times New Roman"/>
                <a:cs typeface="Times New Roman"/>
              </a:rPr>
              <a:t>31/12/2022 </a:t>
            </a:r>
            <a:r>
              <a:rPr lang="tr-TR" spc="-5" dirty="0" smtClean="0">
                <a:latin typeface="Times New Roman"/>
                <a:cs typeface="Times New Roman"/>
              </a:rPr>
              <a:t>tarihinden önce </a:t>
            </a:r>
            <a:r>
              <a:rPr lang="tr-TR" dirty="0" smtClean="0">
                <a:latin typeface="Times New Roman"/>
                <a:cs typeface="Times New Roman"/>
              </a:rPr>
              <a:t>(bu tarih </a:t>
            </a:r>
            <a:r>
              <a:rPr lang="tr-TR" spc="-5" dirty="0" smtClean="0">
                <a:latin typeface="Times New Roman"/>
                <a:cs typeface="Times New Roman"/>
              </a:rPr>
              <a:t>dâhil) </a:t>
            </a:r>
            <a:r>
              <a:rPr lang="tr-TR" dirty="0" smtClean="0">
                <a:latin typeface="Times New Roman"/>
                <a:cs typeface="Times New Roman"/>
              </a:rPr>
              <a:t>işlenen </a:t>
            </a:r>
            <a:r>
              <a:rPr lang="tr-TR" spc="-5" dirty="0" smtClean="0">
                <a:latin typeface="Times New Roman"/>
                <a:cs typeface="Times New Roman"/>
              </a:rPr>
              <a:t>fiillere </a:t>
            </a:r>
            <a:r>
              <a:rPr lang="tr-TR" dirty="0" smtClean="0">
                <a:latin typeface="Times New Roman"/>
                <a:cs typeface="Times New Roman"/>
              </a:rPr>
              <a:t>ilişkin olup 30/06/2023 </a:t>
            </a:r>
            <a:r>
              <a:rPr lang="tr-TR" spc="-5" dirty="0" smtClean="0">
                <a:latin typeface="Times New Roman"/>
                <a:cs typeface="Times New Roman"/>
              </a:rPr>
              <a:t>tarihine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kadar yapılandırmaya başvuruda bulunmak </a:t>
            </a:r>
            <a:r>
              <a:rPr lang="tr-TR" dirty="0" smtClean="0">
                <a:latin typeface="Times New Roman"/>
                <a:cs typeface="Times New Roman"/>
              </a:rPr>
              <a:t>kaydıyla 31/07/2023 </a:t>
            </a:r>
            <a:r>
              <a:rPr lang="tr-TR" spc="-5" dirty="0" smtClean="0">
                <a:latin typeface="Times New Roman"/>
                <a:cs typeface="Times New Roman"/>
              </a:rPr>
              <a:t>tarihinden önce kesinleşmiş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idari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para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cezaları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yapılandırılacaktır.</a:t>
            </a:r>
          </a:p>
          <a:p>
            <a:pPr marL="12700" marR="137160" algn="just">
              <a:lnSpc>
                <a:spcPts val="1380"/>
              </a:lnSpc>
              <a:spcBef>
                <a:spcPts val="840"/>
              </a:spcBef>
              <a:tabLst>
                <a:tab pos="241300" algn="l"/>
              </a:tabLst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11) Başvuru formunda taksitli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ödemeyi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seçen işverenlerin, borcun tamamının ilk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taksit </a:t>
            </a:r>
            <a:r>
              <a:rPr lang="tr-TR" b="1" spc="-2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ödeme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süresi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içinde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ödemeleri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halinde taksitlendirme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farkı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alınacak</a:t>
            </a:r>
            <a:r>
              <a:rPr lang="tr-TR" b="1" spc="-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mıdır?</a:t>
            </a:r>
            <a:endParaRPr lang="tr-TR" dirty="0" smtClean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10000"/>
              </a:lnSpc>
              <a:spcBef>
                <a:spcPts val="360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Taksitli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ödemeyi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seçen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işverenlerin,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borcun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tamamının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ilk</a:t>
            </a:r>
            <a:r>
              <a:rPr lang="tr-TR" spc="-4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spc="-10" dirty="0" smtClean="0">
                <a:latin typeface="Times New Roman"/>
                <a:cs typeface="Times New Roman"/>
              </a:rPr>
              <a:t>süresi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içinde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ödemeleri </a:t>
            </a:r>
            <a:r>
              <a:rPr lang="tr-TR" spc="-29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halinde,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peşin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talebinde</a:t>
            </a:r>
            <a:r>
              <a:rPr lang="tr-TR" dirty="0" smtClean="0">
                <a:latin typeface="Times New Roman"/>
                <a:cs typeface="Times New Roman"/>
              </a:rPr>
              <a:t> bulunulmuş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gibi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kabul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edilecek,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taksitlendirme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farkı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alınmayacaktır.</a:t>
            </a:r>
            <a:endParaRPr lang="tr-TR" dirty="0" smtClean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3299"/>
              </a:lnSpc>
              <a:spcBef>
                <a:spcPts val="800"/>
              </a:spcBef>
            </a:pPr>
            <a:endParaRPr lang="tr-TR" dirty="0" smtClean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3499"/>
              </a:lnSpc>
              <a:spcBef>
                <a:spcPts val="95"/>
              </a:spcBef>
            </a:pP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50666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8854" y="385630"/>
            <a:ext cx="11850130" cy="6655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2570" marR="168910" indent="-228600" algn="just">
              <a:lnSpc>
                <a:spcPts val="1380"/>
              </a:lnSpc>
              <a:spcBef>
                <a:spcPts val="195"/>
              </a:spcBef>
            </a:pP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12)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Borcun peşin ödeneceğinin beyan edilmesine rağmen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taksitli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ödeme seçeneği tercih </a:t>
            </a:r>
            <a:r>
              <a:rPr lang="tr-TR" b="1" spc="-2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edilebilmekte</a:t>
            </a:r>
            <a:r>
              <a:rPr lang="tr-TR" b="1" spc="-1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midir?</a:t>
            </a:r>
            <a:endParaRPr lang="tr-TR" dirty="0" smtClean="0">
              <a:latin typeface="Times New Roman"/>
              <a:cs typeface="Times New Roman"/>
            </a:endParaRPr>
          </a:p>
          <a:p>
            <a:pPr marL="242570" marR="5080" indent="-228600" algn="just">
              <a:lnSpc>
                <a:spcPct val="110300"/>
              </a:lnSpc>
              <a:spcBef>
                <a:spcPts val="355"/>
              </a:spcBef>
              <a:buFont typeface="Wingdings"/>
              <a:buChar char=""/>
              <a:tabLst>
                <a:tab pos="243204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Evet, kapsama giren borçları </a:t>
            </a:r>
            <a:r>
              <a:rPr lang="tr-TR" dirty="0" smtClean="0">
                <a:latin typeface="Times New Roman"/>
                <a:cs typeface="Times New Roman"/>
              </a:rPr>
              <a:t>için, </a:t>
            </a:r>
            <a:r>
              <a:rPr lang="tr-TR" spc="-5" dirty="0" smtClean="0">
                <a:latin typeface="Times New Roman"/>
                <a:cs typeface="Times New Roman"/>
              </a:rPr>
              <a:t>peşin ödeme yolunu tercih etmiş </a:t>
            </a:r>
            <a:r>
              <a:rPr lang="tr-TR" dirty="0" smtClean="0">
                <a:latin typeface="Times New Roman"/>
                <a:cs typeface="Times New Roman"/>
              </a:rPr>
              <a:t>olan </a:t>
            </a:r>
            <a:r>
              <a:rPr lang="tr-TR" spc="-5" dirty="0" smtClean="0">
                <a:latin typeface="Times New Roman"/>
                <a:cs typeface="Times New Roman"/>
              </a:rPr>
              <a:t>borçluların, birinci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süresinin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sona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erdiği</a:t>
            </a:r>
            <a:r>
              <a:rPr lang="tr-TR" dirty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31/07/2023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kadar</a:t>
            </a:r>
            <a:r>
              <a:rPr lang="tr-TR" dirty="0" smtClean="0">
                <a:latin typeface="Times New Roman"/>
                <a:cs typeface="Times New Roman"/>
              </a:rPr>
              <a:t> (bu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</a:t>
            </a:r>
            <a:r>
              <a:rPr lang="tr-TR" dirty="0" smtClean="0">
                <a:latin typeface="Times New Roman"/>
                <a:cs typeface="Times New Roman"/>
              </a:rPr>
              <a:t> dâhil)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talepte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bulunmaları</a:t>
            </a:r>
            <a:r>
              <a:rPr lang="tr-TR" dirty="0" smtClean="0">
                <a:latin typeface="Times New Roman"/>
                <a:cs typeface="Times New Roman"/>
              </a:rPr>
              <a:t> kaydıyla,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peşin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başvuruları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talep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edecekleri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taksit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sayısına çevrilebilecektir.</a:t>
            </a:r>
            <a:endParaRPr lang="tr-TR" dirty="0" smtClean="0">
              <a:latin typeface="Times New Roman"/>
              <a:cs typeface="Times New Roman"/>
            </a:endParaRPr>
          </a:p>
          <a:p>
            <a:pPr marL="242570" marR="9525" indent="-228600" algn="just">
              <a:lnSpc>
                <a:spcPct val="110000"/>
              </a:lnSpc>
              <a:buFont typeface="Wingdings"/>
              <a:buChar char=""/>
              <a:tabLst>
                <a:tab pos="243204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Borcun tamamının tercih edilen </a:t>
            </a:r>
            <a:r>
              <a:rPr lang="tr-TR" dirty="0" smtClean="0">
                <a:latin typeface="Times New Roman"/>
                <a:cs typeface="Times New Roman"/>
              </a:rPr>
              <a:t>taksit sayısından </a:t>
            </a:r>
            <a:r>
              <a:rPr lang="tr-TR" spc="-5" dirty="0" smtClean="0">
                <a:latin typeface="Times New Roman"/>
                <a:cs typeface="Times New Roman"/>
              </a:rPr>
              <a:t>daha </a:t>
            </a:r>
            <a:r>
              <a:rPr lang="tr-TR" dirty="0" smtClean="0">
                <a:latin typeface="Times New Roman"/>
                <a:cs typeface="Times New Roman"/>
              </a:rPr>
              <a:t>kısa </a:t>
            </a:r>
            <a:r>
              <a:rPr lang="tr-TR" spc="-5" dirty="0" smtClean="0">
                <a:latin typeface="Times New Roman"/>
                <a:cs typeface="Times New Roman"/>
              </a:rPr>
              <a:t>süre </a:t>
            </a:r>
            <a:r>
              <a:rPr lang="tr-TR" dirty="0" smtClean="0">
                <a:latin typeface="Times New Roman"/>
                <a:cs typeface="Times New Roman"/>
              </a:rPr>
              <a:t>içinde ödenmek istenmesi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halinde; öncelikle </a:t>
            </a:r>
            <a:r>
              <a:rPr lang="tr-TR" dirty="0" smtClean="0">
                <a:latin typeface="Times New Roman"/>
                <a:cs typeface="Times New Roman"/>
              </a:rPr>
              <a:t>taksitlendirme farkının ilgili taksit </a:t>
            </a:r>
            <a:r>
              <a:rPr lang="tr-TR" spc="-5" dirty="0" smtClean="0">
                <a:latin typeface="Times New Roman"/>
                <a:cs typeface="Times New Roman"/>
              </a:rPr>
              <a:t>sayısına ait </a:t>
            </a:r>
            <a:r>
              <a:rPr lang="tr-TR" dirty="0" smtClean="0">
                <a:latin typeface="Times New Roman"/>
                <a:cs typeface="Times New Roman"/>
              </a:rPr>
              <a:t>katsayıya göre </a:t>
            </a:r>
            <a:r>
              <a:rPr lang="tr-TR" spc="-5" dirty="0" smtClean="0">
                <a:latin typeface="Times New Roman"/>
                <a:cs typeface="Times New Roman"/>
              </a:rPr>
              <a:t>yeniden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hesap edilmesi, ardından kalan </a:t>
            </a:r>
            <a:r>
              <a:rPr lang="tr-TR" dirty="0" smtClean="0">
                <a:latin typeface="Times New Roman"/>
                <a:cs typeface="Times New Roman"/>
              </a:rPr>
              <a:t>taksit </a:t>
            </a:r>
            <a:r>
              <a:rPr lang="tr-TR" spc="-5" dirty="0" smtClean="0">
                <a:latin typeface="Times New Roman"/>
                <a:cs typeface="Times New Roman"/>
              </a:rPr>
              <a:t>tutarları, </a:t>
            </a:r>
            <a:r>
              <a:rPr lang="tr-TR" dirty="0" smtClean="0">
                <a:latin typeface="Times New Roman"/>
                <a:cs typeface="Times New Roman"/>
              </a:rPr>
              <a:t>ilgili </a:t>
            </a:r>
            <a:r>
              <a:rPr lang="tr-TR" spc="-5" dirty="0" smtClean="0">
                <a:latin typeface="Times New Roman"/>
                <a:cs typeface="Times New Roman"/>
              </a:rPr>
              <a:t>katsayıya </a:t>
            </a:r>
            <a:r>
              <a:rPr lang="tr-TR" dirty="0" smtClean="0">
                <a:latin typeface="Times New Roman"/>
                <a:cs typeface="Times New Roman"/>
              </a:rPr>
              <a:t>göre </a:t>
            </a:r>
            <a:r>
              <a:rPr lang="tr-TR" spc="-5" dirty="0" smtClean="0">
                <a:latin typeface="Times New Roman"/>
                <a:cs typeface="Times New Roman"/>
              </a:rPr>
              <a:t>hesaplanan bakiye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taksitlendirme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farkı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üzerinden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tahsil </a:t>
            </a:r>
            <a:r>
              <a:rPr lang="tr-TR" spc="-5" dirty="0" smtClean="0">
                <a:latin typeface="Times New Roman"/>
                <a:cs typeface="Times New Roman"/>
              </a:rPr>
              <a:t>edilmesi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gerekmektedir.</a:t>
            </a:r>
          </a:p>
          <a:p>
            <a:pPr marL="13971" algn="just">
              <a:lnSpc>
                <a:spcPct val="100000"/>
              </a:lnSpc>
              <a:spcBef>
                <a:spcPts val="844"/>
              </a:spcBef>
              <a:tabLst>
                <a:tab pos="243204" algn="l"/>
              </a:tabLst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13) Kanunun</a:t>
            </a:r>
            <a:r>
              <a:rPr lang="tr-TR" b="1" spc="-2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yürürlük</a:t>
            </a:r>
            <a:r>
              <a:rPr lang="tr-TR" b="1" spc="-2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tarihinden</a:t>
            </a:r>
            <a:r>
              <a:rPr lang="tr-TR" b="1" spc="-2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sonra</a:t>
            </a:r>
            <a:r>
              <a:rPr lang="tr-TR" b="1" spc="-3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yapılan</a:t>
            </a:r>
            <a:r>
              <a:rPr lang="tr-TR" b="1" spc="-1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ödemeler</a:t>
            </a:r>
            <a:r>
              <a:rPr lang="tr-TR" b="1" spc="-3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ne</a:t>
            </a:r>
            <a:r>
              <a:rPr lang="tr-TR" b="1" spc="-3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şekilde</a:t>
            </a:r>
            <a:r>
              <a:rPr lang="tr-TR" b="1" spc="-3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mahsup</a:t>
            </a:r>
            <a:r>
              <a:rPr lang="tr-TR" b="1" spc="-2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edilecektir?</a:t>
            </a:r>
            <a:endParaRPr lang="tr-TR" dirty="0" smtClean="0">
              <a:latin typeface="Times New Roman"/>
              <a:cs typeface="Times New Roman"/>
            </a:endParaRPr>
          </a:p>
          <a:p>
            <a:pPr marL="241300" marR="6350" algn="just">
              <a:lnSpc>
                <a:spcPct val="110000"/>
              </a:lnSpc>
              <a:spcBef>
                <a:spcPts val="395"/>
              </a:spcBef>
            </a:pPr>
            <a:r>
              <a:rPr lang="tr-TR" dirty="0" smtClean="0">
                <a:latin typeface="Times New Roman"/>
                <a:cs typeface="Times New Roman"/>
              </a:rPr>
              <a:t>12/03/2023 </a:t>
            </a:r>
            <a:r>
              <a:rPr lang="tr-TR" spc="-5" dirty="0" smtClean="0">
                <a:latin typeface="Times New Roman"/>
                <a:cs typeface="Times New Roman"/>
              </a:rPr>
              <a:t>tarihinden sonra yapılandırmaya müracaat edilemeden yapılan ödemeler, </a:t>
            </a:r>
            <a:r>
              <a:rPr lang="tr-TR" dirty="0" smtClean="0">
                <a:latin typeface="Times New Roman"/>
                <a:cs typeface="Times New Roman"/>
              </a:rPr>
              <a:t>7440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sayılı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kapsamında</a:t>
            </a:r>
            <a:r>
              <a:rPr lang="tr-TR" dirty="0" smtClean="0">
                <a:latin typeface="Times New Roman"/>
                <a:cs typeface="Times New Roman"/>
              </a:rPr>
              <a:t> 30/06/2023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kadar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başvuru</a:t>
            </a:r>
            <a:r>
              <a:rPr lang="tr-TR" dirty="0" smtClean="0">
                <a:latin typeface="Times New Roman"/>
                <a:cs typeface="Times New Roman"/>
              </a:rPr>
              <a:t> yapılması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halinde;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peşin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 </a:t>
            </a:r>
            <a:r>
              <a:rPr lang="tr-TR" dirty="0" smtClean="0">
                <a:latin typeface="Times New Roman"/>
                <a:cs typeface="Times New Roman"/>
              </a:rPr>
              <a:t>yolu </a:t>
            </a:r>
            <a:r>
              <a:rPr lang="tr-TR" spc="-5" dirty="0" smtClean="0">
                <a:latin typeface="Times New Roman"/>
                <a:cs typeface="Times New Roman"/>
              </a:rPr>
              <a:t>tercih edilmiş </a:t>
            </a:r>
            <a:r>
              <a:rPr lang="tr-TR" dirty="0" smtClean="0">
                <a:latin typeface="Times New Roman"/>
                <a:cs typeface="Times New Roman"/>
              </a:rPr>
              <a:t>ise </a:t>
            </a:r>
            <a:r>
              <a:rPr lang="tr-TR" spc="-5" dirty="0" smtClean="0">
                <a:latin typeface="Times New Roman"/>
                <a:cs typeface="Times New Roman"/>
              </a:rPr>
              <a:t>peşin ödeme tutarına; </a:t>
            </a:r>
            <a:r>
              <a:rPr lang="tr-TR" dirty="0" smtClean="0">
                <a:latin typeface="Times New Roman"/>
                <a:cs typeface="Times New Roman"/>
              </a:rPr>
              <a:t>taksitle </a:t>
            </a:r>
            <a:r>
              <a:rPr lang="tr-TR" spc="-5" dirty="0" smtClean="0">
                <a:latin typeface="Times New Roman"/>
                <a:cs typeface="Times New Roman"/>
              </a:rPr>
              <a:t>ödeme </a:t>
            </a:r>
            <a:r>
              <a:rPr lang="tr-TR" dirty="0" smtClean="0">
                <a:latin typeface="Times New Roman"/>
                <a:cs typeface="Times New Roman"/>
              </a:rPr>
              <a:t>yolu </a:t>
            </a:r>
            <a:r>
              <a:rPr lang="tr-TR" spc="-5" dirty="0" smtClean="0">
                <a:latin typeface="Times New Roman"/>
                <a:cs typeface="Times New Roman"/>
              </a:rPr>
              <a:t>tercih edilmiş </a:t>
            </a:r>
            <a:r>
              <a:rPr lang="tr-TR" dirty="0" smtClean="0">
                <a:latin typeface="Times New Roman"/>
                <a:cs typeface="Times New Roman"/>
              </a:rPr>
              <a:t>ise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ilk</a:t>
            </a:r>
            <a:r>
              <a:rPr lang="tr-TR" spc="-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 </a:t>
            </a:r>
            <a:r>
              <a:rPr lang="tr-TR" spc="-5" dirty="0" smtClean="0">
                <a:latin typeface="Times New Roman"/>
                <a:cs typeface="Times New Roman"/>
              </a:rPr>
              <a:t>tutarına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mahsup </a:t>
            </a:r>
            <a:r>
              <a:rPr lang="tr-TR" spc="-5" dirty="0" smtClean="0">
                <a:latin typeface="Times New Roman"/>
                <a:cs typeface="Times New Roman"/>
              </a:rPr>
              <a:t>edilecektir.</a:t>
            </a:r>
          </a:p>
          <a:p>
            <a:pPr marL="13970" marR="8255" algn="just">
              <a:lnSpc>
                <a:spcPts val="1380"/>
              </a:lnSpc>
              <a:spcBef>
                <a:spcPts val="930"/>
              </a:spcBef>
              <a:tabLst>
                <a:tab pos="243204" algn="l"/>
              </a:tabLst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14) Taksitle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ödeme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yolunu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seçen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işveren/sigortalıların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yapılandırma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kapsamındaki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taksitleri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ödemesine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karşın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cari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ay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prim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borçlarını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ödememesi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halinde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yapılandırmadan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yararlanmaya</a:t>
            </a:r>
            <a:r>
              <a:rPr lang="tr-TR" b="1" spc="-1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devam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edebilir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mi?</a:t>
            </a:r>
            <a:endParaRPr lang="tr-TR" dirty="0" smtClean="0">
              <a:latin typeface="Times New Roman"/>
              <a:cs typeface="Times New Roman"/>
            </a:endParaRPr>
          </a:p>
          <a:p>
            <a:pPr marL="241300" marR="8890" algn="just">
              <a:lnSpc>
                <a:spcPct val="110000"/>
              </a:lnSpc>
              <a:spcBef>
                <a:spcPts val="360"/>
              </a:spcBef>
            </a:pPr>
            <a:r>
              <a:rPr lang="tr-TR" dirty="0" smtClean="0">
                <a:latin typeface="Times New Roman"/>
                <a:cs typeface="Times New Roman"/>
              </a:rPr>
              <a:t>7440 </a:t>
            </a:r>
            <a:r>
              <a:rPr lang="tr-TR" spc="-5" dirty="0" smtClean="0">
                <a:latin typeface="Times New Roman"/>
                <a:cs typeface="Times New Roman"/>
              </a:rPr>
              <a:t>sayılı Kanunda </a:t>
            </a:r>
            <a:r>
              <a:rPr lang="tr-TR" dirty="0" smtClean="0">
                <a:latin typeface="Times New Roman"/>
                <a:cs typeface="Times New Roman"/>
              </a:rPr>
              <a:t>yapılandırma </a:t>
            </a:r>
            <a:r>
              <a:rPr lang="tr-TR" spc="-5" dirty="0" smtClean="0">
                <a:latin typeface="Times New Roman"/>
                <a:cs typeface="Times New Roman"/>
              </a:rPr>
              <a:t>hakkının </a:t>
            </a:r>
            <a:r>
              <a:rPr lang="tr-TR" dirty="0" smtClean="0">
                <a:latin typeface="Times New Roman"/>
                <a:cs typeface="Times New Roman"/>
              </a:rPr>
              <a:t>kaybedilmesi </a:t>
            </a:r>
            <a:r>
              <a:rPr lang="tr-TR" spc="-5" dirty="0" smtClean="0">
                <a:latin typeface="Times New Roman"/>
                <a:cs typeface="Times New Roman"/>
              </a:rPr>
              <a:t>hükümleri </a:t>
            </a:r>
            <a:r>
              <a:rPr lang="tr-TR" dirty="0" smtClean="0">
                <a:latin typeface="Times New Roman"/>
                <a:cs typeface="Times New Roman"/>
              </a:rPr>
              <a:t>arasında cari </a:t>
            </a:r>
            <a:r>
              <a:rPr lang="tr-TR" spc="-5" dirty="0" smtClean="0">
                <a:latin typeface="Times New Roman"/>
                <a:cs typeface="Times New Roman"/>
              </a:rPr>
              <a:t>ay </a:t>
            </a:r>
            <a:r>
              <a:rPr lang="tr-TR" dirty="0" smtClean="0">
                <a:latin typeface="Times New Roman"/>
                <a:cs typeface="Times New Roman"/>
              </a:rPr>
              <a:t>prim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borçları </a:t>
            </a:r>
            <a:r>
              <a:rPr lang="tr-TR" dirty="0" smtClean="0">
                <a:latin typeface="Times New Roman"/>
                <a:cs typeface="Times New Roman"/>
              </a:rPr>
              <a:t>yönünden düzenleme </a:t>
            </a:r>
            <a:r>
              <a:rPr lang="tr-TR" spc="-5" dirty="0" smtClean="0">
                <a:latin typeface="Times New Roman"/>
                <a:cs typeface="Times New Roman"/>
              </a:rPr>
              <a:t>bulunmamaktadır.</a:t>
            </a:r>
            <a:endParaRPr lang="tr-TR" dirty="0" smtClean="0">
              <a:latin typeface="Times New Roman"/>
              <a:cs typeface="Times New Roman"/>
            </a:endParaRPr>
          </a:p>
          <a:p>
            <a:pPr marL="242570" marR="309880" indent="-228600">
              <a:lnSpc>
                <a:spcPts val="1380"/>
              </a:lnSpc>
              <a:spcBef>
                <a:spcPts val="940"/>
              </a:spcBef>
            </a:pP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15)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Borçların</a:t>
            </a:r>
            <a:r>
              <a:rPr lang="tr-TR" b="1" spc="2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yapılandırılması</a:t>
            </a:r>
            <a:r>
              <a:rPr lang="tr-TR" b="1" spc="2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halinde</a:t>
            </a:r>
            <a:r>
              <a:rPr lang="tr-TR" b="1" spc="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ihalelere</a:t>
            </a:r>
            <a:r>
              <a:rPr lang="tr-TR" b="1" spc="1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katılabilmek</a:t>
            </a:r>
            <a:r>
              <a:rPr lang="tr-TR" b="1" spc="2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amacıyla</a:t>
            </a:r>
            <a:r>
              <a:rPr lang="tr-TR" b="1" spc="1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borcu</a:t>
            </a:r>
            <a:r>
              <a:rPr lang="tr-TR" b="1" spc="2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yoktur </a:t>
            </a:r>
            <a:r>
              <a:rPr lang="tr-TR" b="1" spc="-2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yazısı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alınabilir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mi?</a:t>
            </a:r>
            <a:endParaRPr lang="tr-TR" dirty="0" smtClean="0">
              <a:latin typeface="Times New Roman"/>
              <a:cs typeface="Times New Roman"/>
            </a:endParaRPr>
          </a:p>
          <a:p>
            <a:pPr marL="242570" marR="6985" algn="just">
              <a:lnSpc>
                <a:spcPct val="110000"/>
              </a:lnSpc>
              <a:spcBef>
                <a:spcPts val="360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Peşin ödeme </a:t>
            </a:r>
            <a:r>
              <a:rPr lang="tr-TR" dirty="0" smtClean="0">
                <a:latin typeface="Times New Roman"/>
                <a:cs typeface="Times New Roman"/>
              </a:rPr>
              <a:t>yolu seçilmiş ise </a:t>
            </a:r>
            <a:r>
              <a:rPr lang="tr-TR" spc="-5" dirty="0" smtClean="0">
                <a:latin typeface="Times New Roman"/>
                <a:cs typeface="Times New Roman"/>
              </a:rPr>
              <a:t>borcun </a:t>
            </a:r>
            <a:r>
              <a:rPr lang="tr-TR" dirty="0" smtClean="0">
                <a:latin typeface="Times New Roman"/>
                <a:cs typeface="Times New Roman"/>
              </a:rPr>
              <a:t>tamamının, taksitle </a:t>
            </a:r>
            <a:r>
              <a:rPr lang="tr-TR" spc="-5" dirty="0" smtClean="0">
                <a:latin typeface="Times New Roman"/>
                <a:cs typeface="Times New Roman"/>
              </a:rPr>
              <a:t>ödeme </a:t>
            </a:r>
            <a:r>
              <a:rPr lang="tr-TR" dirty="0" smtClean="0">
                <a:latin typeface="Times New Roman"/>
                <a:cs typeface="Times New Roman"/>
              </a:rPr>
              <a:t>yolu </a:t>
            </a:r>
            <a:r>
              <a:rPr lang="tr-TR" spc="-5" dirty="0" smtClean="0">
                <a:latin typeface="Times New Roman"/>
                <a:cs typeface="Times New Roman"/>
              </a:rPr>
              <a:t>seçilmiş </a:t>
            </a:r>
            <a:r>
              <a:rPr lang="tr-TR" dirty="0" smtClean="0">
                <a:latin typeface="Times New Roman"/>
                <a:cs typeface="Times New Roman"/>
              </a:rPr>
              <a:t>ise ilk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taksitin</a:t>
            </a:r>
            <a:r>
              <a:rPr lang="tr-TR" spc="-5" dirty="0" smtClean="0">
                <a:latin typeface="Times New Roman"/>
                <a:cs typeface="Times New Roman"/>
              </a:rPr>
              <a:t> ödenmesinden sonra alınabilir.</a:t>
            </a:r>
          </a:p>
          <a:p>
            <a:pPr marL="241300" marR="5080" indent="-228600">
              <a:lnSpc>
                <a:spcPct val="110000"/>
              </a:lnSpc>
              <a:spcBef>
                <a:spcPts val="360"/>
              </a:spcBef>
              <a:buFont typeface="Wingdings"/>
              <a:buChar char=""/>
              <a:tabLst>
                <a:tab pos="241300" algn="l"/>
              </a:tabLst>
            </a:pPr>
            <a:endParaRPr lang="tr-TR" dirty="0" smtClean="0">
              <a:latin typeface="Times New Roman"/>
              <a:cs typeface="Times New Roman"/>
            </a:endParaRPr>
          </a:p>
          <a:p>
            <a:pPr marL="242570" marR="6985" algn="just">
              <a:lnSpc>
                <a:spcPct val="110000"/>
              </a:lnSpc>
              <a:spcBef>
                <a:spcPts val="360"/>
              </a:spcBef>
            </a:pPr>
            <a:endParaRPr lang="tr-TR" dirty="0" smtClean="0">
              <a:latin typeface="Times New Roman"/>
              <a:cs typeface="Times New Roman"/>
            </a:endParaRPr>
          </a:p>
          <a:p>
            <a:pPr marL="241300" marR="6350" algn="just">
              <a:lnSpc>
                <a:spcPct val="110000"/>
              </a:lnSpc>
              <a:spcBef>
                <a:spcPts val="395"/>
              </a:spcBef>
            </a:pPr>
            <a:endParaRPr lang="tr-TR" dirty="0" smtClean="0">
              <a:latin typeface="Times New Roman"/>
              <a:cs typeface="Times New Roman"/>
            </a:endParaRPr>
          </a:p>
          <a:p>
            <a:pPr marL="242570" marR="9525" indent="-228600" algn="just">
              <a:lnSpc>
                <a:spcPct val="110000"/>
              </a:lnSpc>
              <a:buFont typeface="Wingdings"/>
              <a:buChar char=""/>
              <a:tabLst>
                <a:tab pos="243204" algn="l"/>
              </a:tabLst>
            </a:pP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11034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237045"/>
            <a:ext cx="12084908" cy="644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1300" marR="22860" indent="-228600">
              <a:lnSpc>
                <a:spcPts val="1380"/>
              </a:lnSpc>
              <a:spcBef>
                <a:spcPts val="195"/>
              </a:spcBef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16) Yapılandırmaya başvurduğum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takdirde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teminat iadesi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için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ilişiksizlik belgesi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alabilir </a:t>
            </a:r>
            <a:r>
              <a:rPr lang="tr-TR" b="1" spc="-2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miyim?</a:t>
            </a:r>
            <a:endParaRPr lang="tr-TR" dirty="0" smtClean="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10000"/>
              </a:lnSpc>
              <a:spcBef>
                <a:spcPts val="360"/>
              </a:spcBef>
              <a:buFont typeface="Wingdings"/>
              <a:buChar char=""/>
              <a:tabLst>
                <a:tab pos="24130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Borçların</a:t>
            </a:r>
            <a:r>
              <a:rPr lang="tr-TR" spc="-5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tamamının</a:t>
            </a:r>
            <a:r>
              <a:rPr lang="tr-TR" spc="-4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ödenmesi</a:t>
            </a:r>
            <a:r>
              <a:rPr lang="tr-TR" spc="-4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veya</a:t>
            </a:r>
            <a:r>
              <a:rPr lang="tr-TR" spc="-5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karşılayacak</a:t>
            </a:r>
            <a:r>
              <a:rPr lang="tr-TR" spc="-4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tutarda</a:t>
            </a:r>
            <a:r>
              <a:rPr lang="tr-TR" spc="-5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Kuruma</a:t>
            </a:r>
            <a:r>
              <a:rPr lang="tr-TR" spc="-5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teminat</a:t>
            </a:r>
            <a:r>
              <a:rPr lang="tr-TR" spc="-4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verilmesi</a:t>
            </a:r>
            <a:r>
              <a:rPr lang="tr-TR" spc="-4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ilişiksizlik </a:t>
            </a:r>
            <a:r>
              <a:rPr lang="tr-TR" spc="-5" dirty="0" smtClean="0">
                <a:latin typeface="Times New Roman"/>
                <a:cs typeface="Times New Roman"/>
              </a:rPr>
              <a:t>belgesi/teminat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iadesi yazısı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alınabilir. Teminat olarak bankalar </a:t>
            </a:r>
            <a:r>
              <a:rPr lang="tr-TR" dirty="0" smtClean="0">
                <a:latin typeface="Times New Roman"/>
                <a:cs typeface="Times New Roman"/>
              </a:rPr>
              <a:t>ve </a:t>
            </a:r>
            <a:r>
              <a:rPr lang="tr-TR" spc="-5" dirty="0" smtClean="0">
                <a:latin typeface="Times New Roman"/>
                <a:cs typeface="Times New Roman"/>
              </a:rPr>
              <a:t>özel finans kurumlarından alınmış </a:t>
            </a:r>
            <a:r>
              <a:rPr lang="tr-TR" dirty="0" smtClean="0">
                <a:latin typeface="Times New Roman"/>
                <a:cs typeface="Times New Roman"/>
              </a:rPr>
              <a:t>teminat </a:t>
            </a:r>
            <a:r>
              <a:rPr lang="tr-TR" spc="-5" dirty="0" smtClean="0">
                <a:latin typeface="Times New Roman"/>
                <a:cs typeface="Times New Roman"/>
              </a:rPr>
              <a:t>mektupları </a:t>
            </a:r>
            <a:r>
              <a:rPr lang="tr-TR" dirty="0" smtClean="0">
                <a:latin typeface="Times New Roman"/>
                <a:cs typeface="Times New Roman"/>
              </a:rPr>
              <a:t>ya da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hazine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müsteşarlığınca</a:t>
            </a:r>
            <a:r>
              <a:rPr lang="tr-TR" spc="-3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ihraç</a:t>
            </a:r>
            <a:r>
              <a:rPr lang="tr-TR" spc="-3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edilen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devlet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iç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borçlanma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senetlerinin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veya</a:t>
            </a:r>
            <a:r>
              <a:rPr lang="tr-TR" spc="-3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bu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senetler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yerine </a:t>
            </a:r>
            <a:r>
              <a:rPr lang="tr-TR" spc="-29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düzenlenen </a:t>
            </a:r>
            <a:r>
              <a:rPr lang="tr-TR" dirty="0" smtClean="0">
                <a:latin typeface="Times New Roman"/>
                <a:cs typeface="Times New Roman"/>
              </a:rPr>
              <a:t>belgeler kabul edilir.</a:t>
            </a:r>
          </a:p>
          <a:p>
            <a:pPr marL="241300" marR="8255" indent="-228600">
              <a:lnSpc>
                <a:spcPts val="1380"/>
              </a:lnSpc>
              <a:spcBef>
                <a:spcPts val="940"/>
              </a:spcBef>
            </a:pP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17)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Yapılandırmaya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başvurulduğunda,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borçlunun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üçüncü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kişilerde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bulunan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hak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ve </a:t>
            </a:r>
            <a:r>
              <a:rPr lang="tr-TR" b="1" spc="-2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alacaklarına 6183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sayılı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Kanuna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göre uygulanmış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hacizler kaldırılır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mı?</a:t>
            </a:r>
            <a:endParaRPr lang="tr-TR" dirty="0" smtClean="0">
              <a:latin typeface="Times New Roman"/>
              <a:cs typeface="Times New Roman"/>
            </a:endParaRPr>
          </a:p>
          <a:p>
            <a:pPr marL="239395" marR="8255">
              <a:lnSpc>
                <a:spcPct val="110000"/>
              </a:lnSpc>
              <a:spcBef>
                <a:spcPts val="360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Borçlu</a:t>
            </a:r>
            <a:r>
              <a:rPr lang="tr-TR" spc="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tarafından</a:t>
            </a:r>
            <a:r>
              <a:rPr lang="tr-TR" spc="8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yapılandırmaya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başvurulması</a:t>
            </a:r>
            <a:r>
              <a:rPr lang="tr-TR" spc="10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</a:t>
            </a:r>
            <a:r>
              <a:rPr lang="tr-TR" spc="8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üçüncü</a:t>
            </a:r>
            <a:r>
              <a:rPr lang="tr-TR" spc="8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kişiler</a:t>
            </a:r>
            <a:r>
              <a:rPr lang="tr-TR" spc="8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nezdindeki</a:t>
            </a:r>
            <a:r>
              <a:rPr lang="tr-TR" spc="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hak</a:t>
            </a:r>
            <a:r>
              <a:rPr lang="tr-TR" spc="8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alacakları </a:t>
            </a:r>
            <a:r>
              <a:rPr lang="tr-TR" dirty="0" smtClean="0">
                <a:latin typeface="Times New Roman"/>
                <a:cs typeface="Times New Roman"/>
              </a:rPr>
              <a:t>üzerine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konulan </a:t>
            </a:r>
            <a:r>
              <a:rPr lang="tr-TR" spc="-5" dirty="0" smtClean="0">
                <a:latin typeface="Times New Roman"/>
                <a:cs typeface="Times New Roman"/>
              </a:rPr>
              <a:t>hacizler;</a:t>
            </a:r>
            <a:endParaRPr lang="tr-TR" dirty="0" smtClean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145"/>
              </a:spcBef>
              <a:buFont typeface="Wingdings"/>
              <a:buChar char=""/>
              <a:tabLst>
                <a:tab pos="24130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Peşin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ödemenin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tercih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edilmesi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halinde,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borcun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tamamının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ödenmesinin,</a:t>
            </a:r>
            <a:endParaRPr lang="tr-TR" dirty="0" smtClean="0">
              <a:latin typeface="Times New Roman"/>
              <a:cs typeface="Times New Roman"/>
            </a:endParaRPr>
          </a:p>
          <a:p>
            <a:pPr marL="241300" marR="1271270" indent="-228600">
              <a:lnSpc>
                <a:spcPts val="1600"/>
              </a:lnSpc>
              <a:spcBef>
                <a:spcPts val="65"/>
              </a:spcBef>
              <a:buFont typeface="Wingdings"/>
              <a:buChar char=""/>
              <a:tabLst>
                <a:tab pos="24130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Taksitle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ödemenin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tercih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edilmesi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ise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ilk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taksitin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ödenmesinin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ardından kaldırılacaktır.</a:t>
            </a:r>
          </a:p>
          <a:p>
            <a:pPr marL="12700" marR="8255">
              <a:lnSpc>
                <a:spcPts val="1380"/>
              </a:lnSpc>
              <a:spcBef>
                <a:spcPts val="844"/>
              </a:spcBef>
              <a:tabLst>
                <a:tab pos="241300" algn="l"/>
              </a:tabLst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18) Yapılandırmaya</a:t>
            </a:r>
            <a:r>
              <a:rPr lang="tr-TR" b="1" spc="2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başvurulduğunda,</a:t>
            </a:r>
            <a:r>
              <a:rPr lang="tr-TR" b="1" spc="26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taşınır</a:t>
            </a:r>
            <a:r>
              <a:rPr lang="tr-TR" b="1" spc="2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ve</a:t>
            </a:r>
            <a:r>
              <a:rPr lang="tr-TR" b="1" spc="24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taşınmaz</a:t>
            </a:r>
            <a:r>
              <a:rPr lang="tr-TR" b="1" spc="24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mallar</a:t>
            </a:r>
            <a:r>
              <a:rPr lang="tr-TR" b="1" spc="24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üzerindeki</a:t>
            </a:r>
            <a:r>
              <a:rPr lang="tr-TR" b="1" spc="26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hacizler </a:t>
            </a:r>
            <a:r>
              <a:rPr lang="tr-TR" b="1" spc="-2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kaldırılır</a:t>
            </a:r>
            <a:r>
              <a:rPr lang="tr-TR" b="1" spc="-2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mı?</a:t>
            </a:r>
            <a:endParaRPr lang="tr-TR" dirty="0" smtClean="0">
              <a:latin typeface="Times New Roman"/>
              <a:cs typeface="Times New Roman"/>
            </a:endParaRPr>
          </a:p>
          <a:p>
            <a:pPr marL="239395" marR="5715">
              <a:lnSpc>
                <a:spcPct val="110000"/>
              </a:lnSpc>
              <a:spcBef>
                <a:spcPts val="360"/>
              </a:spcBef>
            </a:pPr>
            <a:r>
              <a:rPr lang="tr-TR" dirty="0" smtClean="0">
                <a:latin typeface="Times New Roman"/>
                <a:cs typeface="Times New Roman"/>
              </a:rPr>
              <a:t>7440</a:t>
            </a:r>
            <a:r>
              <a:rPr lang="tr-TR" spc="-7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sayılı</a:t>
            </a:r>
            <a:r>
              <a:rPr lang="tr-TR" spc="-7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</a:t>
            </a:r>
            <a:r>
              <a:rPr lang="tr-TR" spc="-7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kapsamına</a:t>
            </a:r>
            <a:r>
              <a:rPr lang="tr-TR" spc="-8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giren</a:t>
            </a:r>
            <a:r>
              <a:rPr lang="tr-TR" spc="-7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alacaklardan</a:t>
            </a:r>
            <a:r>
              <a:rPr lang="tr-TR" spc="-7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dolayı</a:t>
            </a:r>
            <a:r>
              <a:rPr lang="tr-TR" spc="-7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daha</a:t>
            </a:r>
            <a:r>
              <a:rPr lang="tr-TR" spc="-8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önce</a:t>
            </a:r>
            <a:r>
              <a:rPr lang="tr-TR" spc="-7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taşınır</a:t>
            </a:r>
            <a:r>
              <a:rPr lang="tr-TR" spc="-7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-6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taşınmaz</a:t>
            </a:r>
            <a:r>
              <a:rPr lang="tr-TR" spc="-8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mallar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üzerine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uygulanan hacizler;</a:t>
            </a:r>
          </a:p>
          <a:p>
            <a:pPr marL="239395" marR="10160">
              <a:lnSpc>
                <a:spcPct val="110000"/>
              </a:lnSpc>
              <a:spcBef>
                <a:spcPts val="15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Peşin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ödemenin</a:t>
            </a:r>
            <a:r>
              <a:rPr lang="tr-TR" dirty="0" smtClean="0">
                <a:latin typeface="Times New Roman"/>
                <a:cs typeface="Times New Roman"/>
              </a:rPr>
              <a:t> tercih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edilmesi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yapılandırılan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borcun</a:t>
            </a:r>
            <a:r>
              <a:rPr lang="tr-TR" dirty="0" smtClean="0">
                <a:latin typeface="Times New Roman"/>
                <a:cs typeface="Times New Roman"/>
              </a:rPr>
              <a:t> tamamının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ödenmesinin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ardından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kaldırılacaktır.</a:t>
            </a:r>
            <a:endParaRPr lang="tr-TR" dirty="0" smtClean="0">
              <a:latin typeface="Times New Roman"/>
              <a:cs typeface="Times New Roman"/>
            </a:endParaRPr>
          </a:p>
          <a:p>
            <a:pPr marL="239395">
              <a:lnSpc>
                <a:spcPct val="100000"/>
              </a:lnSpc>
              <a:spcBef>
                <a:spcPts val="140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Taksitle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ödemenin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tercih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edilmesi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</a:t>
            </a:r>
            <a:r>
              <a:rPr lang="tr-TR" dirty="0" smtClean="0">
                <a:latin typeface="Times New Roman"/>
                <a:cs typeface="Times New Roman"/>
              </a:rPr>
              <a:t> ise;</a:t>
            </a:r>
          </a:p>
          <a:p>
            <a:pPr marL="469265" lvl="1" indent="-228600">
              <a:lnSpc>
                <a:spcPct val="100000"/>
              </a:lnSpc>
              <a:spcBef>
                <a:spcPts val="145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lang="tr-TR" spc="-10" dirty="0" smtClean="0">
                <a:latin typeface="Times New Roman"/>
                <a:cs typeface="Times New Roman"/>
              </a:rPr>
              <a:t>İlk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taksit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tutarının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ödenmesi,</a:t>
            </a:r>
            <a:endParaRPr lang="tr-TR" dirty="0" smtClean="0">
              <a:latin typeface="Times New Roman"/>
              <a:cs typeface="Times New Roman"/>
            </a:endParaRPr>
          </a:p>
          <a:p>
            <a:pPr marL="469265" lvl="1" indent="-228600">
              <a:lnSpc>
                <a:spcPct val="100000"/>
              </a:lnSpc>
              <a:spcBef>
                <a:spcPts val="155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Hacze </a:t>
            </a:r>
            <a:r>
              <a:rPr lang="tr-TR" dirty="0" smtClean="0">
                <a:latin typeface="Times New Roman"/>
                <a:cs typeface="Times New Roman"/>
              </a:rPr>
              <a:t>konu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olup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yapılandırma</a:t>
            </a:r>
            <a:r>
              <a:rPr lang="tr-TR" spc="-5" dirty="0" smtClean="0">
                <a:latin typeface="Times New Roman"/>
                <a:cs typeface="Times New Roman"/>
              </a:rPr>
              <a:t> kapsamına</a:t>
            </a:r>
            <a:r>
              <a:rPr lang="tr-TR" dirty="0" smtClean="0">
                <a:latin typeface="Times New Roman"/>
                <a:cs typeface="Times New Roman"/>
              </a:rPr>
              <a:t> girmeyen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başka </a:t>
            </a:r>
            <a:r>
              <a:rPr lang="tr-TR" dirty="0" smtClean="0">
                <a:latin typeface="Times New Roman"/>
                <a:cs typeface="Times New Roman"/>
              </a:rPr>
              <a:t>bir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borcun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bulunmaması,</a:t>
            </a:r>
            <a:endParaRPr lang="tr-TR" dirty="0" smtClean="0">
              <a:latin typeface="Times New Roman"/>
              <a:cs typeface="Times New Roman"/>
            </a:endParaRPr>
          </a:p>
          <a:p>
            <a:pPr marL="469265" lvl="1" indent="-228600">
              <a:lnSpc>
                <a:spcPct val="100000"/>
              </a:lnSpc>
              <a:spcBef>
                <a:spcPts val="145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Hacze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konu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malın</a:t>
            </a:r>
            <a:r>
              <a:rPr lang="tr-TR" spc="-5" dirty="0" smtClean="0">
                <a:latin typeface="Times New Roman"/>
                <a:cs typeface="Times New Roman"/>
              </a:rPr>
              <a:t> birden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fazla </a:t>
            </a:r>
            <a:r>
              <a:rPr lang="tr-TR" dirty="0" smtClean="0">
                <a:latin typeface="Times New Roman"/>
                <a:cs typeface="Times New Roman"/>
              </a:rPr>
              <a:t>olması,</a:t>
            </a:r>
          </a:p>
          <a:p>
            <a:pPr marL="469265" lvl="1" indent="-228600">
              <a:lnSpc>
                <a:spcPct val="100000"/>
              </a:lnSpc>
              <a:spcBef>
                <a:spcPts val="145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Her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birinin</a:t>
            </a:r>
            <a:r>
              <a:rPr lang="tr-TR" spc="-5" dirty="0" smtClean="0">
                <a:latin typeface="Times New Roman"/>
                <a:cs typeface="Times New Roman"/>
              </a:rPr>
              <a:t> değerinin ayrı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ayrı belirlenebilir nitelikte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veya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ayrı ayrı tescile </a:t>
            </a:r>
            <a:r>
              <a:rPr lang="tr-TR" dirty="0" smtClean="0">
                <a:latin typeface="Times New Roman"/>
                <a:cs typeface="Times New Roman"/>
              </a:rPr>
              <a:t>konu</a:t>
            </a:r>
            <a:r>
              <a:rPr lang="tr-TR" spc="-5" dirty="0" smtClean="0">
                <a:latin typeface="Times New Roman"/>
                <a:cs typeface="Times New Roman"/>
              </a:rPr>
              <a:t> olması,</a:t>
            </a:r>
            <a:endParaRPr lang="tr-TR" dirty="0" smtClean="0">
              <a:latin typeface="Times New Roman"/>
              <a:cs typeface="Times New Roman"/>
            </a:endParaRPr>
          </a:p>
          <a:p>
            <a:pPr marL="469265" marR="5715" lvl="1" indent="-228600">
              <a:lnSpc>
                <a:spcPts val="1600"/>
              </a:lnSpc>
              <a:spcBef>
                <a:spcPts val="65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Haczin</a:t>
            </a:r>
            <a:r>
              <a:rPr lang="tr-TR" spc="15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devam</a:t>
            </a:r>
            <a:r>
              <a:rPr lang="tr-TR" spc="16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edeceği</a:t>
            </a:r>
            <a:r>
              <a:rPr lang="tr-TR" spc="17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malın</a:t>
            </a:r>
            <a:r>
              <a:rPr lang="tr-TR" spc="14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değerinin</a:t>
            </a:r>
            <a:r>
              <a:rPr lang="tr-TR" spc="16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en</a:t>
            </a:r>
            <a:r>
              <a:rPr lang="tr-TR" spc="15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az</a:t>
            </a:r>
            <a:r>
              <a:rPr lang="tr-TR" spc="14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yapılandırma</a:t>
            </a:r>
            <a:r>
              <a:rPr lang="tr-TR" spc="14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öncesindeki</a:t>
            </a:r>
            <a:r>
              <a:rPr lang="tr-TR" spc="16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toplam</a:t>
            </a:r>
            <a:r>
              <a:rPr lang="tr-TR" spc="14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borç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tutarını karşılaması,</a:t>
            </a:r>
            <a:endParaRPr lang="tr-TR" dirty="0" smtClean="0">
              <a:latin typeface="Times New Roman"/>
              <a:cs typeface="Times New Roman"/>
            </a:endParaRPr>
          </a:p>
          <a:p>
            <a:pPr marL="469265" lvl="1" indent="-228600">
              <a:lnSpc>
                <a:spcPct val="100000"/>
              </a:lnSpc>
              <a:spcBef>
                <a:spcPts val="60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Borçlu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tarafından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yazılı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olarak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talep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edilmesi</a:t>
            </a:r>
            <a:endParaRPr lang="tr-TR" dirty="0" smtClean="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145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şartlarının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birlikte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sağlanması</a:t>
            </a:r>
            <a:r>
              <a:rPr lang="tr-TR" spc="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kaldırılacaktır.</a:t>
            </a:r>
            <a:endParaRPr lang="tr-TR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tr-TR" sz="2000" dirty="0" smtClean="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10000"/>
              </a:lnSpc>
              <a:spcBef>
                <a:spcPts val="360"/>
              </a:spcBef>
              <a:buFont typeface="Wingdings"/>
              <a:buChar char=""/>
              <a:tabLst>
                <a:tab pos="241300" algn="l"/>
              </a:tabLst>
            </a:pPr>
            <a:endParaRPr lang="tr-TR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26284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0638" y="197092"/>
            <a:ext cx="11887199" cy="5845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90">
              <a:lnSpc>
                <a:spcPct val="100000"/>
              </a:lnSpc>
            </a:pPr>
            <a:r>
              <a:rPr lang="tr-TR" sz="3200" b="1" dirty="0" smtClean="0">
                <a:latin typeface="Times New Roman"/>
                <a:cs typeface="Times New Roman"/>
              </a:rPr>
              <a:t>7440</a:t>
            </a:r>
            <a:r>
              <a:rPr lang="tr-TR" sz="3200" b="1" spc="-10" dirty="0" smtClean="0">
                <a:latin typeface="Times New Roman"/>
                <a:cs typeface="Times New Roman"/>
              </a:rPr>
              <a:t> </a:t>
            </a:r>
            <a:r>
              <a:rPr lang="tr-TR" sz="3200" b="1" spc="-5" dirty="0" smtClean="0">
                <a:latin typeface="Times New Roman"/>
                <a:cs typeface="Times New Roman"/>
              </a:rPr>
              <a:t>sayılı</a:t>
            </a:r>
            <a:r>
              <a:rPr lang="tr-TR" sz="3200" b="1" spc="-10" dirty="0" smtClean="0">
                <a:latin typeface="Times New Roman"/>
                <a:cs typeface="Times New Roman"/>
              </a:rPr>
              <a:t> </a:t>
            </a:r>
            <a:r>
              <a:rPr lang="tr-TR" sz="3200" b="1" spc="-5" dirty="0" smtClean="0">
                <a:latin typeface="Times New Roman"/>
                <a:cs typeface="Times New Roman"/>
              </a:rPr>
              <a:t>yapılandırma kanunu;</a:t>
            </a:r>
            <a:endParaRPr lang="tr-TR" sz="320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tr-TR" dirty="0" smtClean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buClr>
                <a:srgbClr val="171717"/>
              </a:buClr>
              <a:buChar char="•"/>
              <a:tabLst>
                <a:tab pos="469900" algn="l"/>
                <a:tab pos="470534" algn="l"/>
              </a:tabLst>
            </a:pPr>
            <a:r>
              <a:rPr lang="tr-TR" sz="3200" dirty="0" smtClean="0">
                <a:latin typeface="Times New Roman"/>
                <a:cs typeface="Times New Roman"/>
              </a:rPr>
              <a:t>2022</a:t>
            </a:r>
            <a:r>
              <a:rPr lang="tr-TR" sz="3200" spc="5" dirty="0" smtClean="0">
                <a:latin typeface="Times New Roman"/>
                <a:cs typeface="Times New Roman"/>
              </a:rPr>
              <a:t> </a:t>
            </a:r>
            <a:r>
              <a:rPr lang="tr-TR" sz="3200" dirty="0" smtClean="0">
                <a:latin typeface="Times New Roman"/>
                <a:cs typeface="Times New Roman"/>
              </a:rPr>
              <a:t>yılı</a:t>
            </a:r>
            <a:r>
              <a:rPr lang="tr-TR" sz="3200" spc="15" dirty="0" smtClean="0">
                <a:latin typeface="Times New Roman"/>
                <a:cs typeface="Times New Roman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Aralık</a:t>
            </a:r>
            <a:r>
              <a:rPr lang="tr-TR" sz="3200" spc="10" dirty="0" smtClean="0">
                <a:latin typeface="Times New Roman"/>
                <a:cs typeface="Times New Roman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ayı/dönemi</a:t>
            </a:r>
            <a:r>
              <a:rPr lang="tr-TR" sz="3200" spc="15" dirty="0" smtClean="0">
                <a:latin typeface="Times New Roman"/>
                <a:cs typeface="Times New Roman"/>
              </a:rPr>
              <a:t> </a:t>
            </a:r>
            <a:r>
              <a:rPr lang="tr-TR" sz="3200" dirty="0" smtClean="0">
                <a:latin typeface="Times New Roman"/>
                <a:cs typeface="Times New Roman"/>
              </a:rPr>
              <a:t>ve</a:t>
            </a:r>
            <a:r>
              <a:rPr lang="tr-TR" sz="3200" spc="10" dirty="0" smtClean="0">
                <a:latin typeface="Times New Roman"/>
                <a:cs typeface="Times New Roman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önceki</a:t>
            </a:r>
            <a:r>
              <a:rPr lang="tr-TR" sz="3200" spc="10" dirty="0" smtClean="0">
                <a:latin typeface="Times New Roman"/>
                <a:cs typeface="Times New Roman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aylara/dönemlere</a:t>
            </a:r>
            <a:r>
              <a:rPr lang="tr-TR" sz="3200" spc="5" dirty="0" smtClean="0">
                <a:latin typeface="Times New Roman"/>
                <a:cs typeface="Times New Roman"/>
              </a:rPr>
              <a:t> </a:t>
            </a:r>
            <a:r>
              <a:rPr lang="tr-TR" sz="3200" dirty="0" smtClean="0">
                <a:latin typeface="Times New Roman"/>
                <a:cs typeface="Times New Roman"/>
              </a:rPr>
              <a:t>ilişkin</a:t>
            </a:r>
            <a:r>
              <a:rPr lang="tr-TR" sz="3200" spc="10" dirty="0" smtClean="0">
                <a:latin typeface="Times New Roman"/>
                <a:cs typeface="Times New Roman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alacakları</a:t>
            </a:r>
            <a:r>
              <a:rPr lang="tr-TR" sz="3200" spc="15" dirty="0" smtClean="0">
                <a:latin typeface="Times New Roman"/>
                <a:cs typeface="Times New Roman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kapsamaktadır.</a:t>
            </a:r>
            <a:endParaRPr lang="tr-TR" sz="3200" dirty="0" smtClean="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635"/>
              </a:spcBef>
              <a:buClr>
                <a:srgbClr val="171717"/>
              </a:buClr>
              <a:buChar char="•"/>
              <a:tabLst>
                <a:tab pos="469900" algn="l"/>
                <a:tab pos="470534" algn="l"/>
              </a:tabLst>
            </a:pPr>
            <a:r>
              <a:rPr lang="tr-TR" sz="3200" spc="-5" dirty="0" smtClean="0">
                <a:latin typeface="Times New Roman"/>
                <a:cs typeface="Times New Roman"/>
              </a:rPr>
              <a:t>Yeni</a:t>
            </a:r>
            <a:r>
              <a:rPr lang="tr-TR" sz="3200" dirty="0" smtClean="0">
                <a:latin typeface="Times New Roman"/>
                <a:cs typeface="Times New Roman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Yapılandırma </a:t>
            </a:r>
            <a:r>
              <a:rPr lang="tr-TR" sz="3200" dirty="0" smtClean="0">
                <a:latin typeface="Times New Roman"/>
                <a:cs typeface="Times New Roman"/>
              </a:rPr>
              <a:t>Kanunu </a:t>
            </a:r>
            <a:r>
              <a:rPr lang="tr-TR" sz="3200" spc="-5" dirty="0" smtClean="0">
                <a:latin typeface="Times New Roman"/>
                <a:cs typeface="Times New Roman"/>
              </a:rPr>
              <a:t>kapsamındaki</a:t>
            </a:r>
            <a:r>
              <a:rPr lang="tr-TR" sz="3200" dirty="0" smtClean="0">
                <a:latin typeface="Times New Roman"/>
                <a:cs typeface="Times New Roman"/>
              </a:rPr>
              <a:t> alacaklar;</a:t>
            </a:r>
          </a:p>
          <a:p>
            <a:pPr marL="471170">
              <a:lnSpc>
                <a:spcPct val="100000"/>
              </a:lnSpc>
              <a:spcBef>
                <a:spcPts val="625"/>
              </a:spcBef>
            </a:pPr>
            <a:r>
              <a:rPr lang="tr-TR" sz="3200" dirty="0" smtClean="0">
                <a:latin typeface="Courier New"/>
                <a:cs typeface="Courier New"/>
              </a:rPr>
              <a:t>→</a:t>
            </a:r>
            <a:r>
              <a:rPr lang="tr-TR" sz="3200" spc="315" dirty="0" smtClean="0">
                <a:latin typeface="Courier New"/>
                <a:cs typeface="Courier New"/>
              </a:rPr>
              <a:t> </a:t>
            </a:r>
            <a:r>
              <a:rPr lang="tr-TR" sz="3200" dirty="0" smtClean="0">
                <a:latin typeface="Times New Roman"/>
                <a:cs typeface="Times New Roman"/>
              </a:rPr>
              <a:t>Sigorta</a:t>
            </a:r>
            <a:r>
              <a:rPr lang="tr-TR" sz="3200" spc="-15" dirty="0" smtClean="0">
                <a:latin typeface="Times New Roman"/>
                <a:cs typeface="Times New Roman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primleri,</a:t>
            </a:r>
            <a:endParaRPr lang="tr-TR" sz="3200" dirty="0" smtClean="0">
              <a:latin typeface="Times New Roman"/>
              <a:cs typeface="Times New Roman"/>
            </a:endParaRPr>
          </a:p>
          <a:p>
            <a:pPr marL="471170">
              <a:lnSpc>
                <a:spcPct val="100000"/>
              </a:lnSpc>
              <a:spcBef>
                <a:spcPts val="635"/>
              </a:spcBef>
            </a:pPr>
            <a:r>
              <a:rPr lang="tr-TR" sz="3200" dirty="0" smtClean="0">
                <a:latin typeface="Courier New"/>
                <a:cs typeface="Courier New"/>
              </a:rPr>
              <a:t>→</a:t>
            </a:r>
            <a:r>
              <a:rPr lang="tr-TR" sz="3200" spc="330" dirty="0" smtClean="0">
                <a:latin typeface="Courier New"/>
                <a:cs typeface="Courier New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Genel sağlık</a:t>
            </a:r>
            <a:r>
              <a:rPr lang="tr-TR" sz="3200" spc="-10" dirty="0" smtClean="0">
                <a:latin typeface="Times New Roman"/>
                <a:cs typeface="Times New Roman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sigortası</a:t>
            </a:r>
            <a:r>
              <a:rPr lang="tr-TR" sz="3200" spc="-10" dirty="0" smtClean="0">
                <a:latin typeface="Times New Roman"/>
                <a:cs typeface="Times New Roman"/>
              </a:rPr>
              <a:t> </a:t>
            </a:r>
            <a:r>
              <a:rPr lang="tr-TR" sz="3200" dirty="0" smtClean="0">
                <a:latin typeface="Times New Roman"/>
                <a:cs typeface="Times New Roman"/>
              </a:rPr>
              <a:t>primi,</a:t>
            </a:r>
          </a:p>
          <a:p>
            <a:pPr marL="471170">
              <a:lnSpc>
                <a:spcPct val="100000"/>
              </a:lnSpc>
              <a:spcBef>
                <a:spcPts val="625"/>
              </a:spcBef>
            </a:pPr>
            <a:r>
              <a:rPr lang="tr-TR" sz="3200" dirty="0" smtClean="0">
                <a:latin typeface="Courier New"/>
                <a:cs typeface="Courier New"/>
              </a:rPr>
              <a:t>→</a:t>
            </a:r>
            <a:r>
              <a:rPr lang="tr-TR" sz="3200" spc="315" dirty="0" smtClean="0">
                <a:latin typeface="Courier New"/>
                <a:cs typeface="Courier New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İşsizlik</a:t>
            </a:r>
            <a:r>
              <a:rPr lang="tr-TR" sz="3200" spc="-10" dirty="0" smtClean="0">
                <a:latin typeface="Times New Roman"/>
                <a:cs typeface="Times New Roman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sigortası</a:t>
            </a:r>
            <a:r>
              <a:rPr lang="tr-TR" sz="3200" spc="-15" dirty="0" smtClean="0">
                <a:latin typeface="Times New Roman"/>
                <a:cs typeface="Times New Roman"/>
              </a:rPr>
              <a:t> </a:t>
            </a:r>
            <a:r>
              <a:rPr lang="tr-TR" sz="3200" dirty="0" smtClean="0">
                <a:latin typeface="Times New Roman"/>
                <a:cs typeface="Times New Roman"/>
              </a:rPr>
              <a:t>primi,</a:t>
            </a:r>
          </a:p>
          <a:p>
            <a:pPr marL="471170">
              <a:lnSpc>
                <a:spcPct val="100000"/>
              </a:lnSpc>
              <a:spcBef>
                <a:spcPts val="635"/>
              </a:spcBef>
            </a:pPr>
            <a:r>
              <a:rPr lang="tr-TR" sz="3200" dirty="0" smtClean="0">
                <a:latin typeface="Courier New"/>
                <a:cs typeface="Courier New"/>
              </a:rPr>
              <a:t>→</a:t>
            </a:r>
            <a:r>
              <a:rPr lang="tr-TR" sz="3200" spc="335" dirty="0" smtClean="0">
                <a:latin typeface="Courier New"/>
                <a:cs typeface="Courier New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İdari para</a:t>
            </a:r>
            <a:r>
              <a:rPr lang="tr-TR" sz="3200" spc="-10" dirty="0" smtClean="0">
                <a:latin typeface="Times New Roman"/>
                <a:cs typeface="Times New Roman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cezaları,</a:t>
            </a:r>
            <a:endParaRPr lang="tr-TR" sz="3200" dirty="0" smtClean="0">
              <a:latin typeface="Times New Roman"/>
              <a:cs typeface="Times New Roman"/>
            </a:endParaRPr>
          </a:p>
          <a:p>
            <a:pPr marL="471170">
              <a:lnSpc>
                <a:spcPct val="100000"/>
              </a:lnSpc>
              <a:spcBef>
                <a:spcPts val="625"/>
              </a:spcBef>
            </a:pPr>
            <a:r>
              <a:rPr lang="tr-TR" sz="3200" dirty="0" smtClean="0">
                <a:latin typeface="Courier New"/>
                <a:cs typeface="Courier New"/>
              </a:rPr>
              <a:t>→</a:t>
            </a:r>
            <a:r>
              <a:rPr lang="tr-TR" sz="3200" spc="375" dirty="0" smtClean="0">
                <a:latin typeface="Courier New"/>
                <a:cs typeface="Courier New"/>
              </a:rPr>
              <a:t> </a:t>
            </a:r>
            <a:r>
              <a:rPr lang="tr-TR" sz="3200" spc="-10" dirty="0" smtClean="0">
                <a:latin typeface="Times New Roman"/>
                <a:cs typeface="Times New Roman"/>
              </a:rPr>
              <a:t>İş</a:t>
            </a:r>
            <a:r>
              <a:rPr lang="tr-TR" sz="3200" dirty="0" smtClean="0">
                <a:latin typeface="Times New Roman"/>
                <a:cs typeface="Times New Roman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kazası</a:t>
            </a:r>
            <a:r>
              <a:rPr lang="tr-TR" sz="3200" dirty="0" smtClean="0">
                <a:latin typeface="Times New Roman"/>
                <a:cs typeface="Times New Roman"/>
              </a:rPr>
              <a:t> veya</a:t>
            </a:r>
            <a:r>
              <a:rPr lang="tr-TR" sz="3200" spc="5" dirty="0" smtClean="0">
                <a:latin typeface="Times New Roman"/>
                <a:cs typeface="Times New Roman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meslek</a:t>
            </a:r>
            <a:r>
              <a:rPr lang="tr-TR" sz="3200" spc="5" dirty="0" smtClean="0">
                <a:latin typeface="Times New Roman"/>
                <a:cs typeface="Times New Roman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hastalığı</a:t>
            </a:r>
            <a:r>
              <a:rPr lang="tr-TR" sz="3200" spc="5" dirty="0" smtClean="0">
                <a:latin typeface="Times New Roman"/>
                <a:cs typeface="Times New Roman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sonucunda</a:t>
            </a:r>
            <a:r>
              <a:rPr lang="tr-TR" sz="3200" dirty="0" smtClean="0">
                <a:latin typeface="Times New Roman"/>
                <a:cs typeface="Times New Roman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doğan</a:t>
            </a:r>
            <a:r>
              <a:rPr lang="tr-TR" sz="3200" spc="20" dirty="0" smtClean="0">
                <a:latin typeface="Times New Roman"/>
                <a:cs typeface="Times New Roman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rücu</a:t>
            </a:r>
            <a:r>
              <a:rPr lang="tr-TR" sz="3200" spc="5" dirty="0" smtClean="0">
                <a:latin typeface="Times New Roman"/>
                <a:cs typeface="Times New Roman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alacakları,</a:t>
            </a:r>
            <a:endParaRPr lang="tr-TR" sz="3200" dirty="0" smtClean="0">
              <a:latin typeface="Times New Roman"/>
              <a:cs typeface="Times New Roman"/>
            </a:endParaRPr>
          </a:p>
          <a:p>
            <a:pPr marL="471170">
              <a:lnSpc>
                <a:spcPct val="100000"/>
              </a:lnSpc>
              <a:spcBef>
                <a:spcPts val="635"/>
              </a:spcBef>
            </a:pPr>
            <a:r>
              <a:rPr lang="tr-TR" sz="3200" dirty="0" smtClean="0">
                <a:latin typeface="Courier New"/>
                <a:cs typeface="Courier New"/>
              </a:rPr>
              <a:t>→</a:t>
            </a:r>
            <a:r>
              <a:rPr lang="tr-TR" sz="3200" spc="355" dirty="0" smtClean="0">
                <a:latin typeface="Courier New"/>
                <a:cs typeface="Courier New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Yersiz </a:t>
            </a:r>
            <a:r>
              <a:rPr lang="tr-TR" sz="3200" dirty="0" smtClean="0">
                <a:latin typeface="Times New Roman"/>
                <a:cs typeface="Times New Roman"/>
              </a:rPr>
              <a:t>ödenen </a:t>
            </a:r>
            <a:r>
              <a:rPr lang="tr-TR" sz="3200" spc="-5" dirty="0" smtClean="0">
                <a:latin typeface="Times New Roman"/>
                <a:cs typeface="Times New Roman"/>
              </a:rPr>
              <a:t>gelir</a:t>
            </a:r>
            <a:r>
              <a:rPr lang="tr-TR" sz="3200" dirty="0" smtClean="0">
                <a:latin typeface="Times New Roman"/>
                <a:cs typeface="Times New Roman"/>
              </a:rPr>
              <a:t> ve</a:t>
            </a:r>
            <a:r>
              <a:rPr lang="tr-TR" sz="3200" spc="5" dirty="0" smtClean="0">
                <a:latin typeface="Times New Roman"/>
                <a:cs typeface="Times New Roman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aylıklardan</a:t>
            </a:r>
            <a:r>
              <a:rPr lang="tr-TR" sz="3200" dirty="0" smtClean="0">
                <a:latin typeface="Times New Roman"/>
                <a:cs typeface="Times New Roman"/>
              </a:rPr>
              <a:t> </a:t>
            </a:r>
            <a:r>
              <a:rPr lang="tr-TR" sz="3200" spc="-5" dirty="0" smtClean="0">
                <a:latin typeface="Times New Roman"/>
                <a:cs typeface="Times New Roman"/>
              </a:rPr>
              <a:t>doğan</a:t>
            </a:r>
            <a:r>
              <a:rPr lang="tr-TR" sz="3200" dirty="0" smtClean="0">
                <a:latin typeface="Times New Roman"/>
                <a:cs typeface="Times New Roman"/>
              </a:rPr>
              <a:t> alacaklar,</a:t>
            </a:r>
            <a:endParaRPr lang="tr-TR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61396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23568" y="1445112"/>
            <a:ext cx="11899557" cy="4059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  <a:tabLst>
                <a:tab pos="241300" algn="l"/>
              </a:tabLst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19) Yapılandırmaya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başvurulduğunda,</a:t>
            </a:r>
            <a:r>
              <a:rPr lang="tr-TR" b="1" spc="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haciz</a:t>
            </a:r>
            <a:r>
              <a:rPr lang="tr-TR" b="1" spc="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ve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satış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işlemleri</a:t>
            </a:r>
            <a:r>
              <a:rPr lang="tr-TR" b="1" spc="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durur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mu?</a:t>
            </a:r>
            <a:endParaRPr lang="tr-TR" dirty="0" smtClean="0">
              <a:latin typeface="Times New Roman"/>
              <a:cs typeface="Times New Roman"/>
            </a:endParaRPr>
          </a:p>
          <a:p>
            <a:pPr marL="241300" marR="10160">
              <a:lnSpc>
                <a:spcPct val="110800"/>
              </a:lnSpc>
              <a:spcBef>
                <a:spcPts val="385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Yapılandırma</a:t>
            </a:r>
            <a:r>
              <a:rPr lang="tr-TR" spc="204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talebinde</a:t>
            </a:r>
            <a:r>
              <a:rPr lang="tr-TR" spc="2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bulunan</a:t>
            </a:r>
            <a:r>
              <a:rPr lang="tr-TR" spc="2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borçluların,</a:t>
            </a:r>
            <a:r>
              <a:rPr lang="tr-TR" spc="2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yapılandırma</a:t>
            </a:r>
            <a:r>
              <a:rPr lang="tr-TR" spc="204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kapsamına</a:t>
            </a:r>
            <a:r>
              <a:rPr lang="tr-TR" spc="2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giren</a:t>
            </a:r>
            <a:r>
              <a:rPr lang="tr-TR" spc="204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borçları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yapılandırıldığında </a:t>
            </a:r>
            <a:r>
              <a:rPr lang="tr-TR" dirty="0" smtClean="0">
                <a:latin typeface="Times New Roman"/>
                <a:cs typeface="Times New Roman"/>
              </a:rPr>
              <a:t>bu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borçlar </a:t>
            </a:r>
            <a:r>
              <a:rPr lang="tr-TR" dirty="0" smtClean="0">
                <a:latin typeface="Times New Roman"/>
                <a:cs typeface="Times New Roman"/>
              </a:rPr>
              <a:t>için haciz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-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satış</a:t>
            </a:r>
            <a:r>
              <a:rPr lang="tr-TR" spc="-5" dirty="0" smtClean="0">
                <a:latin typeface="Times New Roman"/>
                <a:cs typeface="Times New Roman"/>
              </a:rPr>
              <a:t> işlemleri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durdurulacaktır</a:t>
            </a:r>
          </a:p>
          <a:p>
            <a:pPr marL="12700" marR="36830" algn="just">
              <a:lnSpc>
                <a:spcPts val="1380"/>
              </a:lnSpc>
              <a:spcBef>
                <a:spcPts val="930"/>
              </a:spcBef>
              <a:tabLst>
                <a:tab pos="241300" algn="l"/>
              </a:tabLst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20) Yapılandırma öncesi haczedilmiş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ve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trafikten menedilerek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otoparka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çekilmiş araçlar </a:t>
            </a:r>
            <a:r>
              <a:rPr lang="tr-TR" b="1" spc="-2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üzerindeki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yakalamalar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hangi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hallerde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kaldırılır?</a:t>
            </a:r>
            <a:endParaRPr lang="tr-TR" dirty="0" smtClean="0">
              <a:latin typeface="Times New Roman"/>
              <a:cs typeface="Times New Roman"/>
            </a:endParaRPr>
          </a:p>
          <a:p>
            <a:pPr marL="239395" marR="7620" algn="just">
              <a:lnSpc>
                <a:spcPct val="110100"/>
              </a:lnSpc>
              <a:spcBef>
                <a:spcPts val="355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Yapılandırma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öncesi</a:t>
            </a:r>
            <a:r>
              <a:rPr lang="tr-TR" dirty="0" smtClean="0">
                <a:latin typeface="Times New Roman"/>
                <a:cs typeface="Times New Roman"/>
              </a:rPr>
              <a:t> haczedilmiş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trafikten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menedilerek</a:t>
            </a:r>
            <a:r>
              <a:rPr lang="tr-TR" dirty="0" smtClean="0">
                <a:latin typeface="Times New Roman"/>
                <a:cs typeface="Times New Roman"/>
              </a:rPr>
              <a:t> otoparka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çekilmiş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araçlar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üzerindeki</a:t>
            </a:r>
            <a:r>
              <a:rPr lang="tr-TR" dirty="0" smtClean="0">
                <a:latin typeface="Times New Roman"/>
                <a:cs typeface="Times New Roman"/>
              </a:rPr>
              <a:t> yakalamaların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kaldırılması</a:t>
            </a:r>
            <a:r>
              <a:rPr lang="tr-TR" dirty="0" smtClean="0">
                <a:latin typeface="Times New Roman"/>
                <a:cs typeface="Times New Roman"/>
              </a:rPr>
              <a:t> için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yapılandırma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başvurusunda</a:t>
            </a:r>
            <a:r>
              <a:rPr lang="tr-TR" dirty="0" smtClean="0">
                <a:latin typeface="Times New Roman"/>
                <a:cs typeface="Times New Roman"/>
              </a:rPr>
              <a:t> bulunulmuş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yediemin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ücretinin</a:t>
            </a:r>
            <a:r>
              <a:rPr lang="tr-TR" dirty="0" smtClean="0">
                <a:latin typeface="Times New Roman"/>
                <a:cs typeface="Times New Roman"/>
              </a:rPr>
              <a:t> ödenmiş</a:t>
            </a:r>
            <a:r>
              <a:rPr lang="tr-TR" spc="-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olması </a:t>
            </a:r>
            <a:r>
              <a:rPr lang="tr-TR" spc="-5" dirty="0" smtClean="0">
                <a:latin typeface="Times New Roman"/>
                <a:cs typeface="Times New Roman"/>
              </a:rPr>
              <a:t>gerekmektedir.</a:t>
            </a:r>
          </a:p>
          <a:p>
            <a:pPr marL="241300" marR="227329" indent="-228600" algn="just">
              <a:lnSpc>
                <a:spcPts val="1380"/>
              </a:lnSpc>
              <a:spcBef>
                <a:spcPts val="940"/>
              </a:spcBef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21) Yapılandırma kapsamına giren borçlardan dolayı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haciz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uygulanan malların satışı </a:t>
            </a:r>
            <a:r>
              <a:rPr lang="tr-TR" b="1" spc="-2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istenebilir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mi?</a:t>
            </a:r>
            <a:endParaRPr lang="tr-TR" dirty="0" smtClean="0">
              <a:latin typeface="Times New Roman"/>
              <a:cs typeface="Times New Roman"/>
            </a:endParaRPr>
          </a:p>
          <a:p>
            <a:pPr marL="241300" marR="9525" indent="-228600" algn="just">
              <a:lnSpc>
                <a:spcPct val="110000"/>
              </a:lnSpc>
              <a:spcBef>
                <a:spcPts val="360"/>
              </a:spcBef>
              <a:buFont typeface="Wingdings"/>
              <a:buChar char=""/>
              <a:tabLst>
                <a:tab pos="24130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Yapılandırmaya başvuran </a:t>
            </a:r>
            <a:r>
              <a:rPr lang="tr-TR" dirty="0" smtClean="0">
                <a:latin typeface="Times New Roman"/>
                <a:cs typeface="Times New Roman"/>
              </a:rPr>
              <a:t>borçlunun </a:t>
            </a:r>
            <a:r>
              <a:rPr lang="tr-TR" spc="-5" dirty="0" smtClean="0">
                <a:latin typeface="Times New Roman"/>
                <a:cs typeface="Times New Roman"/>
              </a:rPr>
              <a:t>talebi </a:t>
            </a:r>
            <a:r>
              <a:rPr lang="tr-TR" dirty="0" smtClean="0">
                <a:latin typeface="Times New Roman"/>
                <a:cs typeface="Times New Roman"/>
              </a:rPr>
              <a:t>halinde, kapsama </a:t>
            </a:r>
            <a:r>
              <a:rPr lang="tr-TR" spc="-5" dirty="0" smtClean="0">
                <a:latin typeface="Times New Roman"/>
                <a:cs typeface="Times New Roman"/>
              </a:rPr>
              <a:t>giren alacaklarla </a:t>
            </a:r>
            <a:r>
              <a:rPr lang="tr-TR" dirty="0" smtClean="0">
                <a:latin typeface="Times New Roman"/>
                <a:cs typeface="Times New Roman"/>
              </a:rPr>
              <a:t>ilgili tatbik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edilen </a:t>
            </a:r>
            <a:r>
              <a:rPr lang="tr-TR" dirty="0" smtClean="0">
                <a:latin typeface="Times New Roman"/>
                <a:cs typeface="Times New Roman"/>
              </a:rPr>
              <a:t>hacizlere konu malların cebri </a:t>
            </a:r>
            <a:r>
              <a:rPr lang="tr-TR" spc="-5" dirty="0" smtClean="0">
                <a:latin typeface="Times New Roman"/>
                <a:cs typeface="Times New Roman"/>
              </a:rPr>
              <a:t>satışına </a:t>
            </a:r>
            <a:r>
              <a:rPr lang="tr-TR" dirty="0" smtClean="0">
                <a:latin typeface="Times New Roman"/>
                <a:cs typeface="Times New Roman"/>
              </a:rPr>
              <a:t>yönelik </a:t>
            </a:r>
            <a:r>
              <a:rPr lang="tr-TR" spc="-5" dirty="0" err="1" smtClean="0">
                <a:latin typeface="Times New Roman"/>
                <a:cs typeface="Times New Roman"/>
              </a:rPr>
              <a:t>muvafakatname</a:t>
            </a:r>
            <a:r>
              <a:rPr lang="tr-TR" spc="-5" dirty="0" smtClean="0">
                <a:latin typeface="Times New Roman"/>
                <a:cs typeface="Times New Roman"/>
              </a:rPr>
              <a:t> alınarak </a:t>
            </a:r>
            <a:r>
              <a:rPr lang="tr-TR" dirty="0" smtClean="0">
                <a:latin typeface="Times New Roman"/>
                <a:cs typeface="Times New Roman"/>
              </a:rPr>
              <a:t>6183 sayılı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hükümlerine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göre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alacaklı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tahsil </a:t>
            </a:r>
            <a:r>
              <a:rPr lang="tr-TR" spc="-5" dirty="0" smtClean="0">
                <a:latin typeface="Times New Roman"/>
                <a:cs typeface="Times New Roman"/>
              </a:rPr>
              <a:t>dairesince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satılabilecektir.</a:t>
            </a:r>
            <a:endParaRPr lang="tr-TR" dirty="0" smtClean="0">
              <a:latin typeface="Times New Roman"/>
              <a:cs typeface="Times New Roman"/>
            </a:endParaRPr>
          </a:p>
          <a:p>
            <a:pPr marL="241300" marR="8890" indent="-228600" algn="just">
              <a:lnSpc>
                <a:spcPts val="1600"/>
              </a:lnSpc>
              <a:spcBef>
                <a:spcPts val="65"/>
              </a:spcBef>
              <a:buFont typeface="Wingdings"/>
              <a:buChar char=""/>
              <a:tabLst>
                <a:tab pos="24130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Ancak </a:t>
            </a:r>
            <a:r>
              <a:rPr lang="tr-TR" dirty="0" smtClean="0">
                <a:latin typeface="Times New Roman"/>
                <a:cs typeface="Times New Roman"/>
              </a:rPr>
              <a:t>bu durum, </a:t>
            </a:r>
            <a:r>
              <a:rPr lang="tr-TR" spc="-5" dirty="0" smtClean="0">
                <a:latin typeface="Times New Roman"/>
                <a:cs typeface="Times New Roman"/>
              </a:rPr>
              <a:t>Kanun kapsamında </a:t>
            </a:r>
            <a:r>
              <a:rPr lang="tr-TR" dirty="0" smtClean="0">
                <a:latin typeface="Times New Roman"/>
                <a:cs typeface="Times New Roman"/>
              </a:rPr>
              <a:t>ödenmesi </a:t>
            </a:r>
            <a:r>
              <a:rPr lang="tr-TR" spc="-5" dirty="0" smtClean="0">
                <a:latin typeface="Times New Roman"/>
                <a:cs typeface="Times New Roman"/>
              </a:rPr>
              <a:t>gereken </a:t>
            </a:r>
            <a:r>
              <a:rPr lang="tr-TR" dirty="0" smtClean="0">
                <a:latin typeface="Times New Roman"/>
                <a:cs typeface="Times New Roman"/>
              </a:rPr>
              <a:t>taksit tutarlarının </a:t>
            </a:r>
            <a:r>
              <a:rPr lang="tr-TR" spc="-5" dirty="0" smtClean="0">
                <a:latin typeface="Times New Roman"/>
                <a:cs typeface="Times New Roman"/>
              </a:rPr>
              <a:t>ödenmesine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engel teşkil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etmeyecektir.</a:t>
            </a:r>
            <a:endParaRPr lang="tr-TR" dirty="0" smtClean="0">
              <a:latin typeface="Times New Roman"/>
              <a:cs typeface="Times New Roman"/>
            </a:endParaRPr>
          </a:p>
          <a:p>
            <a:pPr marL="239395" marR="7620" algn="just">
              <a:lnSpc>
                <a:spcPct val="110100"/>
              </a:lnSpc>
              <a:spcBef>
                <a:spcPts val="355"/>
              </a:spcBef>
            </a:pPr>
            <a:endParaRPr lang="tr-TR" dirty="0" smtClean="0">
              <a:latin typeface="Times New Roman"/>
              <a:cs typeface="Times New Roman"/>
            </a:endParaRPr>
          </a:p>
          <a:p>
            <a:pPr marL="241300" marR="10160">
              <a:lnSpc>
                <a:spcPct val="110800"/>
              </a:lnSpc>
              <a:spcBef>
                <a:spcPts val="385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9426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2995" y="398055"/>
            <a:ext cx="11837773" cy="5119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2689860" algn="just">
              <a:lnSpc>
                <a:spcPct val="137500"/>
              </a:lnSpc>
              <a:tabLst>
                <a:tab pos="241300" algn="l"/>
              </a:tabLst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22) Yapılandırmalar hangi hallerde bozulacak? </a:t>
            </a:r>
            <a:r>
              <a:rPr lang="tr-TR" b="1" spc="-2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</a:p>
          <a:p>
            <a:pPr marL="12700" marR="2689860" algn="just">
              <a:lnSpc>
                <a:spcPct val="137500"/>
              </a:lnSpc>
              <a:tabLst>
                <a:tab pos="241300" algn="l"/>
              </a:tabLst>
            </a:pPr>
            <a:r>
              <a:rPr lang="tr-TR" b="1" spc="-5" dirty="0" smtClean="0">
                <a:latin typeface="Times New Roman"/>
                <a:cs typeface="Times New Roman"/>
              </a:rPr>
              <a:t>Peşin</a:t>
            </a:r>
            <a:r>
              <a:rPr lang="tr-TR" b="1" dirty="0" smtClean="0">
                <a:latin typeface="Times New Roman"/>
                <a:cs typeface="Times New Roman"/>
              </a:rPr>
              <a:t> ödeme</a:t>
            </a:r>
            <a:r>
              <a:rPr lang="tr-TR" b="1" spc="-10" dirty="0" smtClean="0">
                <a:latin typeface="Times New Roman"/>
                <a:cs typeface="Times New Roman"/>
              </a:rPr>
              <a:t> </a:t>
            </a:r>
            <a:r>
              <a:rPr lang="tr-TR" b="1" dirty="0" smtClean="0">
                <a:latin typeface="Times New Roman"/>
                <a:cs typeface="Times New Roman"/>
              </a:rPr>
              <a:t>yolu </a:t>
            </a:r>
            <a:r>
              <a:rPr lang="tr-TR" b="1" spc="-5" dirty="0" smtClean="0">
                <a:latin typeface="Times New Roman"/>
                <a:cs typeface="Times New Roman"/>
              </a:rPr>
              <a:t>tercih</a:t>
            </a:r>
            <a:r>
              <a:rPr lang="tr-TR" b="1" spc="5" dirty="0" smtClean="0">
                <a:latin typeface="Times New Roman"/>
                <a:cs typeface="Times New Roman"/>
              </a:rPr>
              <a:t> </a:t>
            </a:r>
            <a:r>
              <a:rPr lang="tr-TR" b="1" dirty="0" smtClean="0">
                <a:latin typeface="Times New Roman"/>
                <a:cs typeface="Times New Roman"/>
              </a:rPr>
              <a:t>edilmiş</a:t>
            </a:r>
            <a:r>
              <a:rPr lang="tr-TR" b="1" spc="-15" dirty="0" smtClean="0">
                <a:latin typeface="Times New Roman"/>
                <a:cs typeface="Times New Roman"/>
              </a:rPr>
              <a:t> </a:t>
            </a:r>
            <a:r>
              <a:rPr lang="tr-TR" b="1" dirty="0" smtClean="0">
                <a:latin typeface="Times New Roman"/>
                <a:cs typeface="Times New Roman"/>
              </a:rPr>
              <a:t>ise;</a:t>
            </a:r>
            <a:endParaRPr lang="tr-TR" dirty="0" smtClean="0">
              <a:latin typeface="Times New Roman"/>
              <a:cs typeface="Times New Roman"/>
            </a:endParaRPr>
          </a:p>
          <a:p>
            <a:pPr marL="469265" marR="8255" lvl="1" indent="-228600" algn="just">
              <a:lnSpc>
                <a:spcPct val="110000"/>
              </a:lnSpc>
              <a:spcBef>
                <a:spcPts val="600"/>
              </a:spcBef>
              <a:buFont typeface="Wingdings"/>
              <a:buChar char=""/>
              <a:tabLst>
                <a:tab pos="46990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Yapılandırılan borcun </a:t>
            </a:r>
            <a:r>
              <a:rPr lang="tr-TR" dirty="0" smtClean="0">
                <a:latin typeface="Times New Roman"/>
                <a:cs typeface="Times New Roman"/>
              </a:rPr>
              <a:t>tamamı </a:t>
            </a:r>
            <a:r>
              <a:rPr lang="tr-TR" spc="-5" dirty="0" smtClean="0">
                <a:latin typeface="Times New Roman"/>
                <a:cs typeface="Times New Roman"/>
              </a:rPr>
              <a:t>en geç </a:t>
            </a:r>
            <a:r>
              <a:rPr lang="tr-TR" dirty="0" smtClean="0">
                <a:latin typeface="Times New Roman"/>
                <a:cs typeface="Times New Roman"/>
              </a:rPr>
              <a:t>31/07/2023</a:t>
            </a:r>
            <a:r>
              <a:rPr lang="tr-TR" spc="-5" dirty="0" smtClean="0">
                <a:latin typeface="Times New Roman"/>
                <a:cs typeface="Times New Roman"/>
              </a:rPr>
              <a:t> tarihine</a:t>
            </a:r>
            <a:r>
              <a:rPr lang="tr-TR" dirty="0" smtClean="0">
                <a:latin typeface="Times New Roman"/>
                <a:cs typeface="Times New Roman"/>
              </a:rPr>
              <a:t> kadar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ödenmemesi</a:t>
            </a:r>
            <a:r>
              <a:rPr lang="tr-TR" dirty="0" smtClean="0">
                <a:latin typeface="Times New Roman"/>
                <a:cs typeface="Times New Roman"/>
              </a:rPr>
              <a:t> halinde yapılandırma işlemi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bozulacaktır.</a:t>
            </a:r>
            <a:endParaRPr lang="tr-TR" dirty="0" smtClean="0">
              <a:latin typeface="Times New Roman"/>
              <a:cs typeface="Times New Roman"/>
            </a:endParaRPr>
          </a:p>
          <a:p>
            <a:pPr marL="469265" marR="8255" lvl="1" indent="-228600" algn="just">
              <a:lnSpc>
                <a:spcPct val="110200"/>
              </a:lnSpc>
              <a:spcBef>
                <a:spcPts val="10"/>
              </a:spcBef>
              <a:buFont typeface="Wingdings"/>
              <a:buChar char=""/>
              <a:tabLst>
                <a:tab pos="46990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Ancak peşin olarak </a:t>
            </a:r>
            <a:r>
              <a:rPr lang="tr-TR" dirty="0" smtClean="0">
                <a:latin typeface="Times New Roman"/>
                <a:cs typeface="Times New Roman"/>
              </a:rPr>
              <a:t>hesaplanan borcun 31/07/2023 </a:t>
            </a:r>
            <a:r>
              <a:rPr lang="tr-TR" spc="-5" dirty="0" smtClean="0">
                <a:latin typeface="Times New Roman"/>
                <a:cs typeface="Times New Roman"/>
              </a:rPr>
              <a:t>tarihine </a:t>
            </a:r>
            <a:r>
              <a:rPr lang="tr-TR" dirty="0" smtClean="0">
                <a:latin typeface="Times New Roman"/>
                <a:cs typeface="Times New Roman"/>
              </a:rPr>
              <a:t>(bu </a:t>
            </a:r>
            <a:r>
              <a:rPr lang="tr-TR" spc="-5" dirty="0" smtClean="0">
                <a:latin typeface="Times New Roman"/>
                <a:cs typeface="Times New Roman"/>
              </a:rPr>
              <a:t>tarih dâhil) kadar ödenmemesi veya eksik </a:t>
            </a:r>
            <a:r>
              <a:rPr lang="tr-TR" dirty="0" smtClean="0">
                <a:latin typeface="Times New Roman"/>
                <a:cs typeface="Times New Roman"/>
              </a:rPr>
              <a:t>ödenmesi </a:t>
            </a:r>
            <a:r>
              <a:rPr lang="tr-TR" spc="-5" dirty="0" smtClean="0">
                <a:latin typeface="Times New Roman"/>
                <a:cs typeface="Times New Roman"/>
              </a:rPr>
              <a:t>halinde,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ödenmeyen </a:t>
            </a:r>
            <a:r>
              <a:rPr lang="tr-TR" dirty="0" smtClean="0">
                <a:latin typeface="Times New Roman"/>
                <a:cs typeface="Times New Roman"/>
              </a:rPr>
              <a:t>veya </a:t>
            </a:r>
            <a:r>
              <a:rPr lang="tr-TR" spc="-5" dirty="0" smtClean="0">
                <a:latin typeface="Times New Roman"/>
                <a:cs typeface="Times New Roman"/>
              </a:rPr>
              <a:t>eksik ödenen tutarın </a:t>
            </a:r>
            <a:r>
              <a:rPr lang="tr-TR" dirty="0" smtClean="0">
                <a:latin typeface="Times New Roman"/>
                <a:cs typeface="Times New Roman"/>
              </a:rPr>
              <a:t>6183 sayılı </a:t>
            </a:r>
            <a:r>
              <a:rPr lang="tr-TR" spc="-5" dirty="0" smtClean="0">
                <a:latin typeface="Times New Roman"/>
                <a:cs typeface="Times New Roman"/>
              </a:rPr>
              <a:t>Kanunun </a:t>
            </a:r>
            <a:r>
              <a:rPr lang="tr-TR" dirty="0" smtClean="0">
                <a:latin typeface="Times New Roman"/>
                <a:cs typeface="Times New Roman"/>
              </a:rPr>
              <a:t>51 inci </a:t>
            </a:r>
            <a:r>
              <a:rPr lang="tr-TR" spc="-5" dirty="0" smtClean="0">
                <a:latin typeface="Times New Roman"/>
                <a:cs typeface="Times New Roman"/>
              </a:rPr>
              <a:t>maddesine </a:t>
            </a:r>
            <a:r>
              <a:rPr lang="tr-TR" dirty="0" smtClean="0">
                <a:latin typeface="Times New Roman"/>
                <a:cs typeface="Times New Roman"/>
              </a:rPr>
              <a:t>göre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belirlenen </a:t>
            </a:r>
            <a:r>
              <a:rPr lang="tr-TR" dirty="0" smtClean="0">
                <a:latin typeface="Times New Roman"/>
                <a:cs typeface="Times New Roman"/>
              </a:rPr>
              <a:t>gecikme zammı </a:t>
            </a:r>
            <a:r>
              <a:rPr lang="tr-TR" spc="-5" dirty="0" smtClean="0">
                <a:latin typeface="Times New Roman"/>
                <a:cs typeface="Times New Roman"/>
              </a:rPr>
              <a:t>oranı üzerinden hesaplanacak </a:t>
            </a:r>
            <a:r>
              <a:rPr lang="tr-TR" dirty="0" smtClean="0">
                <a:latin typeface="Times New Roman"/>
                <a:cs typeface="Times New Roman"/>
              </a:rPr>
              <a:t>geç ödeme zammı ile birlikte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31/08/2023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tarihine</a:t>
            </a:r>
            <a:r>
              <a:rPr lang="tr-TR" dirty="0" smtClean="0">
                <a:latin typeface="Times New Roman"/>
                <a:cs typeface="Times New Roman"/>
              </a:rPr>
              <a:t> (bu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dâhil)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kadar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ödenmesi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yapılandırma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hükümlerinden</a:t>
            </a:r>
            <a:r>
              <a:rPr lang="tr-TR" spc="-3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yararlandırılacaktır.</a:t>
            </a:r>
            <a:r>
              <a:rPr lang="tr-TR" spc="-3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Söz</a:t>
            </a:r>
            <a:r>
              <a:rPr lang="tr-TR" spc="-4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konusu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durumda</a:t>
            </a:r>
            <a:r>
              <a:rPr lang="tr-TR" spc="-3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katsayı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uygulanmayacak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olup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Yİ-ÜFE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tutarı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üzerinden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herhangi</a:t>
            </a:r>
            <a:r>
              <a:rPr lang="tr-TR" dirty="0" smtClean="0">
                <a:latin typeface="Times New Roman"/>
                <a:cs typeface="Times New Roman"/>
              </a:rPr>
              <a:t> bir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indirim </a:t>
            </a:r>
            <a:r>
              <a:rPr lang="tr-TR" spc="-5" dirty="0" smtClean="0">
                <a:latin typeface="Times New Roman"/>
                <a:cs typeface="Times New Roman"/>
              </a:rPr>
              <a:t>yapılmayacaktır</a:t>
            </a:r>
            <a:endParaRPr lang="tr-TR" dirty="0" smtClean="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Wingdings"/>
              <a:buChar char=""/>
            </a:pPr>
            <a:endParaRPr lang="tr-TR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tr-TR" b="1" spc="-5" dirty="0" smtClean="0">
                <a:latin typeface="Times New Roman"/>
                <a:cs typeface="Times New Roman"/>
              </a:rPr>
              <a:t>Taksitli ödeme</a:t>
            </a:r>
            <a:r>
              <a:rPr lang="tr-TR" b="1" spc="-10" dirty="0" smtClean="0">
                <a:latin typeface="Times New Roman"/>
                <a:cs typeface="Times New Roman"/>
              </a:rPr>
              <a:t> </a:t>
            </a:r>
            <a:r>
              <a:rPr lang="tr-TR" b="1" dirty="0" smtClean="0">
                <a:latin typeface="Times New Roman"/>
                <a:cs typeface="Times New Roman"/>
              </a:rPr>
              <a:t>yolu</a:t>
            </a:r>
            <a:r>
              <a:rPr lang="tr-TR" b="1" spc="5" dirty="0" smtClean="0"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latin typeface="Times New Roman"/>
                <a:cs typeface="Times New Roman"/>
              </a:rPr>
              <a:t>tercih</a:t>
            </a:r>
            <a:r>
              <a:rPr lang="tr-TR" b="1" dirty="0" smtClean="0"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latin typeface="Times New Roman"/>
                <a:cs typeface="Times New Roman"/>
              </a:rPr>
              <a:t>edilmiş ise;</a:t>
            </a:r>
            <a:endParaRPr lang="tr-TR" dirty="0" smtClean="0">
              <a:latin typeface="Times New Roman"/>
              <a:cs typeface="Times New Roman"/>
            </a:endParaRPr>
          </a:p>
          <a:p>
            <a:pPr marL="469265" marR="8255" lvl="1" indent="-228600">
              <a:lnSpc>
                <a:spcPct val="110000"/>
              </a:lnSpc>
              <a:spcBef>
                <a:spcPts val="615"/>
              </a:spcBef>
              <a:buFont typeface="Wingdings"/>
              <a:buChar char=""/>
              <a:tabLst>
                <a:tab pos="469900" algn="l"/>
              </a:tabLst>
            </a:pPr>
            <a:r>
              <a:rPr lang="tr-TR" spc="-10" dirty="0" smtClean="0">
                <a:latin typeface="Times New Roman"/>
                <a:cs typeface="Times New Roman"/>
              </a:rPr>
              <a:t>İlk</a:t>
            </a:r>
            <a:r>
              <a:rPr lang="tr-TR" spc="3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taksitin</a:t>
            </a:r>
            <a:r>
              <a:rPr lang="tr-TR" spc="3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31/07/2023</a:t>
            </a:r>
            <a:r>
              <a:rPr lang="tr-TR" spc="3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tarihine</a:t>
            </a:r>
            <a:r>
              <a:rPr lang="tr-TR" spc="3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kadar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 </a:t>
            </a:r>
            <a:r>
              <a:rPr lang="tr-TR" spc="-5" dirty="0" smtClean="0">
                <a:latin typeface="Times New Roman"/>
                <a:cs typeface="Times New Roman"/>
              </a:rPr>
              <a:t>ikinci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taksitin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ise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31/07/2023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kadar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tam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olarak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ödenmemesi</a:t>
            </a:r>
            <a:r>
              <a:rPr lang="tr-TR" dirty="0" smtClean="0">
                <a:latin typeface="Times New Roman"/>
                <a:cs typeface="Times New Roman"/>
              </a:rPr>
              <a:t> halinde,</a:t>
            </a:r>
          </a:p>
          <a:p>
            <a:pPr marL="469265" marR="6985" lvl="1" indent="-228600">
              <a:lnSpc>
                <a:spcPct val="110000"/>
              </a:lnSpc>
              <a:buFont typeface="Wingdings"/>
              <a:buChar char=""/>
              <a:tabLst>
                <a:tab pos="46990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Üçüncü</a:t>
            </a:r>
            <a:r>
              <a:rPr lang="tr-TR" spc="210" dirty="0" smtClean="0">
                <a:latin typeface="Times New Roman"/>
                <a:cs typeface="Times New Roman"/>
              </a:rPr>
              <a:t> </a:t>
            </a:r>
            <a:r>
              <a:rPr lang="tr-TR" spc="5" dirty="0" smtClean="0">
                <a:latin typeface="Times New Roman"/>
                <a:cs typeface="Times New Roman"/>
              </a:rPr>
              <a:t>ve</a:t>
            </a:r>
            <a:r>
              <a:rPr lang="tr-TR" spc="2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sonraki</a:t>
            </a:r>
            <a:r>
              <a:rPr lang="tr-TR" spc="2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taksitler</a:t>
            </a:r>
            <a:r>
              <a:rPr lang="tr-TR" spc="2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olması</a:t>
            </a:r>
            <a:r>
              <a:rPr lang="tr-TR" spc="2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kaydıyla</a:t>
            </a:r>
            <a:r>
              <a:rPr lang="tr-TR" spc="2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bir</a:t>
            </a:r>
            <a:r>
              <a:rPr lang="tr-TR" spc="2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takvim</a:t>
            </a:r>
            <a:r>
              <a:rPr lang="tr-TR" spc="2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yılında</a:t>
            </a:r>
            <a:r>
              <a:rPr lang="tr-TR" spc="23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üçten</a:t>
            </a:r>
            <a:r>
              <a:rPr lang="tr-TR" spc="2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fazla</a:t>
            </a:r>
            <a:r>
              <a:rPr lang="tr-TR" spc="2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taksitin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ödenmemesi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halinde,</a:t>
            </a:r>
            <a:endParaRPr lang="tr-TR" dirty="0" smtClean="0">
              <a:latin typeface="Times New Roman"/>
              <a:cs typeface="Times New Roman"/>
            </a:endParaRPr>
          </a:p>
          <a:p>
            <a:pPr marL="469265" marR="5080" lvl="1" indent="-228600">
              <a:lnSpc>
                <a:spcPct val="110000"/>
              </a:lnSpc>
              <a:spcBef>
                <a:spcPts val="15"/>
              </a:spcBef>
              <a:buFont typeface="Wingdings"/>
              <a:buChar char=""/>
              <a:tabLst>
                <a:tab pos="46990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Üçüncü</a:t>
            </a:r>
            <a:r>
              <a:rPr lang="tr-TR" spc="-4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-4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sonraki</a:t>
            </a:r>
            <a:r>
              <a:rPr lang="tr-TR" spc="-3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taksitler</a:t>
            </a:r>
            <a:r>
              <a:rPr lang="tr-TR" spc="-4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olması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kaydıyla</a:t>
            </a:r>
            <a:r>
              <a:rPr lang="tr-TR" spc="-4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ödenmeyen</a:t>
            </a:r>
            <a:r>
              <a:rPr lang="tr-TR" spc="-4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bir</a:t>
            </a:r>
            <a:r>
              <a:rPr lang="tr-TR" spc="-4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takvim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yılındaki</a:t>
            </a:r>
            <a:r>
              <a:rPr lang="tr-TR" spc="-4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en</a:t>
            </a:r>
            <a:r>
              <a:rPr lang="tr-TR" spc="-4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fazla</a:t>
            </a:r>
            <a:r>
              <a:rPr lang="tr-TR" spc="-4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üç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taksitin</a:t>
            </a:r>
            <a:r>
              <a:rPr lang="tr-TR" spc="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son</a:t>
            </a:r>
            <a:r>
              <a:rPr lang="tr-TR" spc="8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taksiti</a:t>
            </a:r>
            <a:r>
              <a:rPr lang="tr-TR" spc="8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izleyen</a:t>
            </a:r>
            <a:r>
              <a:rPr lang="tr-TR" spc="8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ayın</a:t>
            </a:r>
            <a:r>
              <a:rPr lang="tr-TR" spc="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sonuna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kadar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geç</a:t>
            </a:r>
            <a:r>
              <a:rPr lang="tr-TR" spc="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</a:t>
            </a:r>
            <a:r>
              <a:rPr lang="tr-TR" spc="9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zammı</a:t>
            </a:r>
            <a:r>
              <a:rPr lang="tr-TR" spc="8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ile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(her</a:t>
            </a:r>
            <a:r>
              <a:rPr lang="tr-TR" spc="9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ay</a:t>
            </a:r>
            <a:r>
              <a:rPr lang="tr-TR" spc="8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için</a:t>
            </a:r>
            <a:r>
              <a:rPr lang="tr-TR" spc="8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aylık</a:t>
            </a:r>
            <a:r>
              <a:rPr lang="tr-TR" dirty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%2,5)</a:t>
            </a:r>
            <a:r>
              <a:rPr lang="tr-TR" dirty="0" smtClean="0">
                <a:latin typeface="Times New Roman"/>
                <a:cs typeface="Times New Roman"/>
              </a:rPr>
              <a:t> birlikte</a:t>
            </a:r>
            <a:r>
              <a:rPr lang="tr-TR" spc="-5" dirty="0" smtClean="0">
                <a:latin typeface="Times New Roman"/>
                <a:cs typeface="Times New Roman"/>
              </a:rPr>
              <a:t> ödenmemesi halinde,</a:t>
            </a:r>
            <a:endParaRPr lang="tr-TR" dirty="0" smtClean="0">
              <a:latin typeface="Times New Roman"/>
              <a:cs typeface="Times New Roman"/>
            </a:endParaRPr>
          </a:p>
          <a:p>
            <a:pPr marL="469265" marR="6985" lvl="1" indent="-228600">
              <a:lnSpc>
                <a:spcPts val="1600"/>
              </a:lnSpc>
              <a:spcBef>
                <a:spcPts val="65"/>
              </a:spcBef>
              <a:buFont typeface="Wingdings"/>
              <a:buChar char=""/>
              <a:tabLst>
                <a:tab pos="46990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Genel</a:t>
            </a:r>
            <a:r>
              <a:rPr lang="tr-TR" spc="2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sağlık</a:t>
            </a:r>
            <a:r>
              <a:rPr lang="tr-TR" spc="2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sigortası</a:t>
            </a:r>
            <a:r>
              <a:rPr lang="tr-TR" spc="24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prim</a:t>
            </a:r>
            <a:r>
              <a:rPr lang="tr-TR" spc="2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borçlarının</a:t>
            </a:r>
            <a:r>
              <a:rPr lang="tr-TR" spc="23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anaparasının</a:t>
            </a:r>
            <a:r>
              <a:rPr lang="tr-TR" spc="24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31/08/2023</a:t>
            </a:r>
            <a:r>
              <a:rPr lang="tr-TR" spc="22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tarihine</a:t>
            </a:r>
            <a:r>
              <a:rPr lang="tr-TR" spc="2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kadar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ödenmemesi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halinde,</a:t>
            </a:r>
            <a:endParaRPr lang="tr-TR" dirty="0" smtClean="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60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Yapılandırma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işlemi </a:t>
            </a:r>
            <a:r>
              <a:rPr lang="tr-TR" spc="-5" dirty="0" smtClean="0">
                <a:latin typeface="Times New Roman"/>
                <a:cs typeface="Times New Roman"/>
              </a:rPr>
              <a:t>bozulacaktır.</a:t>
            </a: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1937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6497" y="251716"/>
            <a:ext cx="11911914" cy="5874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970" algn="just">
              <a:lnSpc>
                <a:spcPct val="100000"/>
              </a:lnSpc>
              <a:spcBef>
                <a:spcPts val="745"/>
              </a:spcBef>
            </a:pP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23) GSS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borçları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yönünden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yapılandırma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uygulamaları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nasıl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olacak?</a:t>
            </a:r>
            <a:endParaRPr lang="tr-TR" dirty="0" smtClean="0">
              <a:latin typeface="Times New Roman"/>
              <a:cs typeface="Times New Roman"/>
            </a:endParaRPr>
          </a:p>
          <a:p>
            <a:pPr marL="241300" marR="6985" indent="-228600" algn="just">
              <a:lnSpc>
                <a:spcPct val="110400"/>
              </a:lnSpc>
              <a:spcBef>
                <a:spcPts val="390"/>
              </a:spcBef>
              <a:buFont typeface="Wingdings"/>
              <a:buChar char=""/>
              <a:tabLst>
                <a:tab pos="24130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Kanunun 60/1-g </a:t>
            </a:r>
            <a:r>
              <a:rPr lang="tr-TR" dirty="0" smtClean="0">
                <a:latin typeface="Times New Roman"/>
                <a:cs typeface="Times New Roman"/>
              </a:rPr>
              <a:t>bendi </a:t>
            </a:r>
            <a:r>
              <a:rPr lang="tr-TR" spc="-5" dirty="0" smtClean="0">
                <a:latin typeface="Times New Roman"/>
                <a:cs typeface="Times New Roman"/>
              </a:rPr>
              <a:t>kapsamındaki </a:t>
            </a:r>
            <a:r>
              <a:rPr lang="tr-TR" dirty="0" smtClean="0">
                <a:latin typeface="Times New Roman"/>
                <a:cs typeface="Times New Roman"/>
              </a:rPr>
              <a:t>genel sağlık </a:t>
            </a:r>
            <a:r>
              <a:rPr lang="tr-TR" spc="-5" dirty="0" smtClean="0">
                <a:latin typeface="Times New Roman"/>
                <a:cs typeface="Times New Roman"/>
              </a:rPr>
              <a:t>sigortalılarının </a:t>
            </a:r>
            <a:r>
              <a:rPr lang="tr-TR" spc="-5" dirty="0" smtClean="0">
                <a:latin typeface="Times New Roman"/>
                <a:cs typeface="Times New Roman"/>
              </a:rPr>
              <a:t>2022/Aralık ayı </a:t>
            </a:r>
            <a:r>
              <a:rPr lang="tr-TR" spc="5" dirty="0" smtClean="0">
                <a:latin typeface="Times New Roman"/>
                <a:cs typeface="Times New Roman"/>
              </a:rPr>
              <a:t>ve 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önceki </a:t>
            </a:r>
            <a:r>
              <a:rPr lang="tr-TR" dirty="0" smtClean="0">
                <a:latin typeface="Times New Roman"/>
                <a:cs typeface="Times New Roman"/>
              </a:rPr>
              <a:t>dönemlere ilişkin prim </a:t>
            </a:r>
            <a:r>
              <a:rPr lang="tr-TR" spc="-5" dirty="0" smtClean="0">
                <a:latin typeface="Times New Roman"/>
                <a:cs typeface="Times New Roman"/>
              </a:rPr>
              <a:t>borçlarını </a:t>
            </a:r>
            <a:r>
              <a:rPr lang="tr-TR" dirty="0" smtClean="0">
                <a:latin typeface="Times New Roman"/>
                <a:cs typeface="Times New Roman"/>
              </a:rPr>
              <a:t>müracaat </a:t>
            </a:r>
            <a:r>
              <a:rPr lang="tr-TR" spc="-5" dirty="0" smtClean="0">
                <a:latin typeface="Times New Roman"/>
                <a:cs typeface="Times New Roman"/>
              </a:rPr>
              <a:t>etmelerine gerek </a:t>
            </a:r>
            <a:r>
              <a:rPr lang="tr-TR" dirty="0" smtClean="0">
                <a:latin typeface="Times New Roman"/>
                <a:cs typeface="Times New Roman"/>
              </a:rPr>
              <a:t>olmaksızın </a:t>
            </a:r>
            <a:r>
              <a:rPr lang="tr-TR" spc="-5" dirty="0" smtClean="0">
                <a:latin typeface="Times New Roman"/>
                <a:cs typeface="Times New Roman"/>
              </a:rPr>
              <a:t>otomatik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olarak yapılandırılmaktadır.</a:t>
            </a:r>
            <a:endParaRPr lang="tr-TR" dirty="0" smtClean="0">
              <a:latin typeface="Times New Roman"/>
              <a:cs typeface="Times New Roman"/>
            </a:endParaRPr>
          </a:p>
          <a:p>
            <a:pPr marL="241300" marR="6350" indent="-228600" algn="just">
              <a:lnSpc>
                <a:spcPct val="110000"/>
              </a:lnSpc>
              <a:buFont typeface="Wingdings"/>
              <a:buChar char=""/>
              <a:tabLst>
                <a:tab pos="24130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GSS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borçluları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31/08/2023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tarihine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kadar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prim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borcunun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ana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para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miktarını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peşin</a:t>
            </a:r>
            <a:r>
              <a:rPr lang="tr-TR" u="sng" spc="-2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ya</a:t>
            </a:r>
            <a:r>
              <a:rPr lang="tr-TR" u="sng" spc="-1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da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kendilerinin</a:t>
            </a:r>
            <a:r>
              <a:rPr lang="tr-TR" u="sng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belirleyeceği</a:t>
            </a:r>
            <a:r>
              <a:rPr lang="tr-TR" u="sng" spc="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taksitler</a:t>
            </a:r>
            <a:r>
              <a:rPr lang="tr-TR" u="sng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halinde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ödeyebileceklerdir.</a:t>
            </a:r>
            <a:endParaRPr lang="tr-TR" dirty="0" smtClean="0">
              <a:latin typeface="Times New Roman"/>
              <a:cs typeface="Times New Roman"/>
            </a:endParaRPr>
          </a:p>
          <a:p>
            <a:pPr marL="242570" marR="6985" indent="-228600" algn="just">
              <a:lnSpc>
                <a:spcPts val="1600"/>
              </a:lnSpc>
              <a:spcBef>
                <a:spcPts val="65"/>
              </a:spcBef>
              <a:buFont typeface="Wingdings"/>
              <a:buChar char=""/>
              <a:tabLst>
                <a:tab pos="243204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31/08/2023 </a:t>
            </a:r>
            <a:r>
              <a:rPr lang="tr-TR" spc="-5" dirty="0" smtClean="0">
                <a:latin typeface="Times New Roman"/>
                <a:cs typeface="Times New Roman"/>
              </a:rPr>
              <a:t>tarihine </a:t>
            </a:r>
            <a:r>
              <a:rPr lang="tr-TR" dirty="0" smtClean="0">
                <a:latin typeface="Times New Roman"/>
                <a:cs typeface="Times New Roman"/>
              </a:rPr>
              <a:t>kadar </a:t>
            </a:r>
            <a:r>
              <a:rPr lang="tr-TR" u="sng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ana para borcunun tamamının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ödenmesi</a:t>
            </a:r>
            <a:r>
              <a:rPr lang="tr-TR" spc="-5" dirty="0" smtClean="0">
                <a:latin typeface="Times New Roman"/>
                <a:cs typeface="Times New Roman"/>
              </a:rPr>
              <a:t> halinde ise </a:t>
            </a:r>
            <a:r>
              <a:rPr lang="tr-TR" dirty="0" smtClean="0">
                <a:latin typeface="Times New Roman"/>
                <a:cs typeface="Times New Roman"/>
              </a:rPr>
              <a:t>bu borca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ilişkin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gecikme cezası </a:t>
            </a:r>
            <a:r>
              <a:rPr lang="tr-TR" u="sng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ve</a:t>
            </a:r>
            <a:r>
              <a:rPr lang="tr-TR" u="sng" spc="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zammının</a:t>
            </a:r>
            <a:r>
              <a:rPr lang="tr-TR" u="sng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tamamı</a:t>
            </a:r>
            <a:r>
              <a:rPr lang="tr-TR" u="sng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silinmektedir</a:t>
            </a:r>
            <a:r>
              <a:rPr lang="tr-TR" spc="-5" dirty="0" smtClean="0">
                <a:latin typeface="Times New Roman"/>
                <a:cs typeface="Times New Roman"/>
              </a:rPr>
              <a:t>.</a:t>
            </a:r>
            <a:endParaRPr lang="tr-TR" dirty="0" smtClean="0">
              <a:latin typeface="Times New Roman"/>
              <a:cs typeface="Times New Roman"/>
            </a:endParaRPr>
          </a:p>
          <a:p>
            <a:pPr marL="242570" indent="-229235" algn="just">
              <a:lnSpc>
                <a:spcPct val="100000"/>
              </a:lnSpc>
              <a:spcBef>
                <a:spcPts val="60"/>
              </a:spcBef>
              <a:buFont typeface="Wingdings"/>
              <a:buChar char=""/>
              <a:tabLst>
                <a:tab pos="243204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Ayrıca,</a:t>
            </a:r>
            <a:r>
              <a:rPr lang="tr-TR" spc="8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12/03/2023</a:t>
            </a:r>
            <a:r>
              <a:rPr lang="tr-TR" spc="8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tarihine</a:t>
            </a:r>
            <a:r>
              <a:rPr lang="tr-TR" spc="9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kadar</a:t>
            </a:r>
            <a:r>
              <a:rPr lang="tr-TR" spc="85" dirty="0" smtClean="0">
                <a:latin typeface="Times New Roman"/>
                <a:cs typeface="Times New Roman"/>
              </a:rPr>
              <a:t> </a:t>
            </a:r>
            <a:r>
              <a:rPr lang="tr-TR" u="sng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hiç</a:t>
            </a:r>
            <a:r>
              <a:rPr lang="tr-TR" u="sng" spc="8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gelir</a:t>
            </a:r>
            <a:r>
              <a:rPr lang="tr-TR" u="sng" spc="8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testi</a:t>
            </a:r>
            <a:r>
              <a:rPr lang="tr-TR" u="sng" spc="10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yaptırmamış</a:t>
            </a:r>
            <a:r>
              <a:rPr lang="tr-TR" u="sng" spc="8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vatandaşlarımız</a:t>
            </a:r>
            <a:r>
              <a:rPr lang="tr-TR" spc="9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31/07/2023</a:t>
            </a:r>
          </a:p>
          <a:p>
            <a:pPr marL="242570" marR="8890">
              <a:lnSpc>
                <a:spcPct val="110000"/>
              </a:lnSpc>
            </a:pPr>
            <a:r>
              <a:rPr lang="tr-TR" spc="-5" dirty="0" smtClean="0">
                <a:latin typeface="Times New Roman"/>
                <a:cs typeface="Times New Roman"/>
              </a:rPr>
              <a:t>tarihine</a:t>
            </a:r>
            <a:r>
              <a:rPr lang="tr-TR" spc="-6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kadar</a:t>
            </a:r>
            <a:r>
              <a:rPr lang="tr-TR" spc="-5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gelir</a:t>
            </a:r>
            <a:r>
              <a:rPr lang="tr-TR" spc="-5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testine</a:t>
            </a:r>
            <a:r>
              <a:rPr lang="tr-TR" spc="-5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başvurur</a:t>
            </a:r>
            <a:r>
              <a:rPr lang="tr-TR" spc="-5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-5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bu</a:t>
            </a:r>
            <a:r>
              <a:rPr lang="tr-TR" spc="-5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vatandaşların gelirleri</a:t>
            </a:r>
            <a:r>
              <a:rPr lang="tr-TR" spc="-35" dirty="0" smtClean="0">
                <a:latin typeface="Times New Roman"/>
                <a:cs typeface="Times New Roman"/>
              </a:rPr>
              <a:t> </a:t>
            </a:r>
            <a:r>
              <a:rPr lang="tr-TR" u="sng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brüt</a:t>
            </a:r>
            <a:r>
              <a:rPr lang="tr-TR" u="sng" spc="-5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asgari</a:t>
            </a:r>
            <a:r>
              <a:rPr lang="tr-TR" u="sng" spc="-5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ücretin</a:t>
            </a:r>
            <a:r>
              <a:rPr lang="tr-TR" u="sng" spc="-5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üçte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u="sng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birinin</a:t>
            </a:r>
            <a:r>
              <a:rPr lang="tr-TR" u="sng" spc="6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altında</a:t>
            </a:r>
            <a:r>
              <a:rPr lang="tr-TR" u="sng" spc="6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çıkar</a:t>
            </a:r>
            <a:r>
              <a:rPr lang="tr-TR" u="sng" spc="6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ise</a:t>
            </a:r>
            <a:r>
              <a:rPr lang="tr-TR" spc="80" dirty="0" smtClean="0"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GSS</a:t>
            </a:r>
            <a:r>
              <a:rPr lang="tr-TR" u="sng" spc="7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borçlarının</a:t>
            </a:r>
            <a:r>
              <a:rPr lang="tr-TR" u="sng" spc="6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tamamı</a:t>
            </a:r>
            <a:r>
              <a:rPr lang="tr-TR" u="sng" spc="6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silinerek</a:t>
            </a:r>
            <a:r>
              <a:rPr lang="tr-TR" u="sng" spc="6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primleri</a:t>
            </a:r>
            <a:r>
              <a:rPr lang="tr-TR" u="sng" spc="6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devlet</a:t>
            </a:r>
            <a:r>
              <a:rPr lang="tr-TR" u="sng" spc="6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tarafından</a:t>
            </a:r>
            <a:r>
              <a:rPr lang="tr-TR" dirty="0">
                <a:latin typeface="Times New Roman"/>
                <a:cs typeface="Times New Roman"/>
              </a:rPr>
              <a:t> </a:t>
            </a:r>
            <a:r>
              <a:rPr lang="tr-TR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karşılanacaktır.</a:t>
            </a:r>
          </a:p>
          <a:p>
            <a:pPr marL="13335" algn="just">
              <a:lnSpc>
                <a:spcPct val="100000"/>
              </a:lnSpc>
              <a:spcBef>
                <a:spcPts val="835"/>
              </a:spcBef>
              <a:tabLst>
                <a:tab pos="243204" algn="l"/>
              </a:tabLst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24) Yapılandırma</a:t>
            </a:r>
            <a:r>
              <a:rPr lang="tr-TR" b="1" spc="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hükümlerinden</a:t>
            </a:r>
            <a:r>
              <a:rPr lang="tr-TR" b="1" spc="1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hangi</a:t>
            </a:r>
            <a:r>
              <a:rPr lang="tr-TR" b="1" spc="1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genel</a:t>
            </a:r>
            <a:r>
              <a:rPr lang="tr-TR" b="1" spc="1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sağlık</a:t>
            </a:r>
            <a:r>
              <a:rPr lang="tr-TR" b="1" spc="3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sigortalıları</a:t>
            </a:r>
            <a:r>
              <a:rPr lang="tr-TR" b="1" spc="1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yararlanmaktadır?</a:t>
            </a:r>
            <a:endParaRPr lang="tr-TR" dirty="0" smtClean="0">
              <a:latin typeface="Times New Roman"/>
              <a:cs typeface="Times New Roman"/>
            </a:endParaRPr>
          </a:p>
          <a:p>
            <a:pPr marL="241300" marR="5715" algn="just">
              <a:lnSpc>
                <a:spcPct val="110300"/>
              </a:lnSpc>
              <a:spcBef>
                <a:spcPts val="395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Herhangi</a:t>
            </a:r>
            <a:r>
              <a:rPr lang="tr-TR" spc="-4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bir</a:t>
            </a:r>
            <a:r>
              <a:rPr lang="tr-TR" spc="-4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sosyal</a:t>
            </a:r>
            <a:r>
              <a:rPr lang="tr-TR" spc="-4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güvencesi</a:t>
            </a:r>
            <a:r>
              <a:rPr lang="tr-TR" spc="-4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olmaması</a:t>
            </a:r>
            <a:r>
              <a:rPr lang="tr-TR" spc="-4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nedeniyle</a:t>
            </a:r>
            <a:r>
              <a:rPr lang="tr-TR" spc="-5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5510</a:t>
            </a:r>
            <a:r>
              <a:rPr lang="tr-TR" spc="-4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sayılı</a:t>
            </a:r>
            <a:r>
              <a:rPr lang="tr-TR" spc="-4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Kanunun</a:t>
            </a:r>
            <a:r>
              <a:rPr lang="tr-TR" spc="-4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60</a:t>
            </a:r>
            <a:r>
              <a:rPr lang="tr-TR" spc="-50" dirty="0" smtClean="0">
                <a:latin typeface="Times New Roman"/>
                <a:cs typeface="Times New Roman"/>
              </a:rPr>
              <a:t> </a:t>
            </a:r>
            <a:r>
              <a:rPr lang="tr-TR" dirty="0" err="1" smtClean="0">
                <a:latin typeface="Times New Roman"/>
                <a:cs typeface="Times New Roman"/>
              </a:rPr>
              <a:t>ıncı</a:t>
            </a:r>
            <a:r>
              <a:rPr lang="tr-TR" spc="-4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maddesinin </a:t>
            </a:r>
            <a:r>
              <a:rPr lang="tr-TR" spc="-29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birinci fıkrasının </a:t>
            </a:r>
            <a:r>
              <a:rPr lang="tr-TR" dirty="0" smtClean="0">
                <a:latin typeface="Times New Roman"/>
                <a:cs typeface="Times New Roman"/>
              </a:rPr>
              <a:t>(g) </a:t>
            </a:r>
            <a:r>
              <a:rPr lang="tr-TR" spc="-5" dirty="0" smtClean="0">
                <a:latin typeface="Times New Roman"/>
                <a:cs typeface="Times New Roman"/>
              </a:rPr>
              <a:t>bendi kapsamında </a:t>
            </a:r>
            <a:r>
              <a:rPr lang="tr-TR" dirty="0" smtClean="0">
                <a:latin typeface="Times New Roman"/>
                <a:cs typeface="Times New Roman"/>
              </a:rPr>
              <a:t>prim </a:t>
            </a:r>
            <a:r>
              <a:rPr lang="tr-TR" spc="-5" dirty="0" smtClean="0">
                <a:latin typeface="Times New Roman"/>
                <a:cs typeface="Times New Roman"/>
              </a:rPr>
              <a:t>ödeme </a:t>
            </a:r>
            <a:r>
              <a:rPr lang="tr-TR" dirty="0" smtClean="0">
                <a:latin typeface="Times New Roman"/>
                <a:cs typeface="Times New Roman"/>
              </a:rPr>
              <a:t>yükümlüsü </a:t>
            </a:r>
            <a:r>
              <a:rPr lang="tr-TR" spc="-5" dirty="0" smtClean="0">
                <a:latin typeface="Times New Roman"/>
                <a:cs typeface="Times New Roman"/>
              </a:rPr>
              <a:t>kendisi olmak üzere tescil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edilen </a:t>
            </a:r>
            <a:r>
              <a:rPr lang="tr-TR" dirty="0" smtClean="0">
                <a:latin typeface="Times New Roman"/>
                <a:cs typeface="Times New Roman"/>
              </a:rPr>
              <a:t>ve 2022 </a:t>
            </a:r>
            <a:r>
              <a:rPr lang="tr-TR" spc="-5" dirty="0" smtClean="0">
                <a:latin typeface="Times New Roman"/>
                <a:cs typeface="Times New Roman"/>
              </a:rPr>
              <a:t>Aralık </a:t>
            </a:r>
            <a:r>
              <a:rPr lang="tr-TR" dirty="0" smtClean="0">
                <a:latin typeface="Times New Roman"/>
                <a:cs typeface="Times New Roman"/>
              </a:rPr>
              <a:t>ayı ve </a:t>
            </a:r>
            <a:r>
              <a:rPr lang="tr-TR" spc="-5" dirty="0" smtClean="0">
                <a:latin typeface="Times New Roman"/>
                <a:cs typeface="Times New Roman"/>
              </a:rPr>
              <a:t>önceki </a:t>
            </a:r>
            <a:r>
              <a:rPr lang="tr-TR" dirty="0" smtClean="0">
                <a:latin typeface="Times New Roman"/>
                <a:cs typeface="Times New Roman"/>
              </a:rPr>
              <a:t>döneme ilişkin </a:t>
            </a:r>
            <a:r>
              <a:rPr lang="tr-TR" spc="-5" dirty="0" smtClean="0">
                <a:latin typeface="Times New Roman"/>
                <a:cs typeface="Times New Roman"/>
              </a:rPr>
              <a:t>borcu </a:t>
            </a:r>
            <a:r>
              <a:rPr lang="tr-TR" dirty="0" smtClean="0">
                <a:latin typeface="Times New Roman"/>
                <a:cs typeface="Times New Roman"/>
              </a:rPr>
              <a:t>olan genel sağlık </a:t>
            </a:r>
            <a:r>
              <a:rPr lang="tr-TR" spc="-5" dirty="0" smtClean="0">
                <a:latin typeface="Times New Roman"/>
                <a:cs typeface="Times New Roman"/>
              </a:rPr>
              <a:t>sigortalıları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yararlanmaktadır.</a:t>
            </a:r>
            <a:endParaRPr lang="tr-TR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tr-TR" sz="2000" dirty="0" smtClean="0">
              <a:latin typeface="Times New Roman"/>
              <a:cs typeface="Times New Roman"/>
            </a:endParaRPr>
          </a:p>
          <a:p>
            <a:pPr marL="13970" marR="92710" algn="just">
              <a:lnSpc>
                <a:spcPts val="1380"/>
              </a:lnSpc>
              <a:spcBef>
                <a:spcPts val="940"/>
              </a:spcBef>
              <a:tabLst>
                <a:tab pos="243204" algn="l"/>
              </a:tabLst>
            </a:pP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25) Genel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sağlık sigortası borcu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olanlar yapılandırma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hükümlerinden yararlanmak için </a:t>
            </a:r>
            <a:r>
              <a:rPr lang="tr-TR" b="1" spc="-2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ne</a:t>
            </a:r>
            <a:r>
              <a:rPr lang="tr-TR" b="1" spc="-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yapmalılar?</a:t>
            </a:r>
            <a:endParaRPr lang="tr-TR" dirty="0" smtClean="0">
              <a:latin typeface="Times New Roman"/>
              <a:cs typeface="Times New Roman"/>
            </a:endParaRPr>
          </a:p>
          <a:p>
            <a:pPr marL="242570" marR="8890" algn="just">
              <a:lnSpc>
                <a:spcPct val="110100"/>
              </a:lnSpc>
              <a:spcBef>
                <a:spcPts val="359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Yapılandırma hükümlerinden yararlanmak suretiyle genel </a:t>
            </a:r>
            <a:r>
              <a:rPr lang="tr-TR" dirty="0" smtClean="0">
                <a:latin typeface="Times New Roman"/>
                <a:cs typeface="Times New Roman"/>
              </a:rPr>
              <a:t>sağlık </a:t>
            </a:r>
            <a:r>
              <a:rPr lang="tr-TR" spc="-5" dirty="0" smtClean="0">
                <a:latin typeface="Times New Roman"/>
                <a:cs typeface="Times New Roman"/>
              </a:rPr>
              <a:t>sigortası </a:t>
            </a:r>
            <a:r>
              <a:rPr lang="tr-TR" dirty="0" smtClean="0">
                <a:latin typeface="Times New Roman"/>
                <a:cs typeface="Times New Roman"/>
              </a:rPr>
              <a:t>prim </a:t>
            </a:r>
            <a:r>
              <a:rPr lang="tr-TR" spc="-5" dirty="0" smtClean="0">
                <a:latin typeface="Times New Roman"/>
                <a:cs typeface="Times New Roman"/>
              </a:rPr>
              <a:t>borçlarını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isteyen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vatandaşların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bu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kapsamdaki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borçları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başvuru</a:t>
            </a:r>
            <a:r>
              <a:rPr lang="tr-TR" dirty="0" smtClean="0">
                <a:latin typeface="Times New Roman"/>
                <a:cs typeface="Times New Roman"/>
              </a:rPr>
              <a:t> şartı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aranmaksızın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otomatik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olarak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yapılandırılmaktadır.</a:t>
            </a:r>
            <a:endParaRPr lang="tr-TR" dirty="0" smtClean="0">
              <a:latin typeface="Times New Roman"/>
              <a:cs typeface="Times New Roman"/>
            </a:endParaRPr>
          </a:p>
          <a:p>
            <a:pPr marL="242570" marR="8890">
              <a:lnSpc>
                <a:spcPct val="110000"/>
              </a:lnSpc>
            </a:pP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6335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1008181"/>
            <a:ext cx="11986054" cy="5193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970" marR="453390" algn="just">
              <a:lnSpc>
                <a:spcPts val="1380"/>
              </a:lnSpc>
              <a:spcBef>
                <a:spcPts val="940"/>
              </a:spcBef>
              <a:tabLst>
                <a:tab pos="243204" algn="l"/>
              </a:tabLst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26) Yapılandırma hükümlerinden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yararlanmak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isteyen genel sağlık sigortası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prim </a:t>
            </a:r>
            <a:r>
              <a:rPr lang="tr-TR" b="1" spc="-2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borçluları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için taksit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imkânı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sunulmakta</a:t>
            </a:r>
            <a:r>
              <a:rPr lang="tr-TR" b="1" spc="-2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mıdır?</a:t>
            </a:r>
            <a:endParaRPr lang="tr-TR" dirty="0" smtClean="0">
              <a:latin typeface="Times New Roman"/>
              <a:cs typeface="Times New Roman"/>
            </a:endParaRPr>
          </a:p>
          <a:p>
            <a:pPr marL="241300" marR="7620" algn="just">
              <a:lnSpc>
                <a:spcPct val="110000"/>
              </a:lnSpc>
              <a:spcBef>
                <a:spcPts val="360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Yapılandırma hükümlerinden yararlanarak </a:t>
            </a:r>
            <a:r>
              <a:rPr lang="tr-TR" dirty="0" smtClean="0">
                <a:latin typeface="Times New Roman"/>
                <a:cs typeface="Times New Roman"/>
              </a:rPr>
              <a:t>genel </a:t>
            </a:r>
            <a:r>
              <a:rPr lang="tr-TR" spc="-5" dirty="0" smtClean="0">
                <a:latin typeface="Times New Roman"/>
                <a:cs typeface="Times New Roman"/>
              </a:rPr>
              <a:t>sağlık sigortası </a:t>
            </a:r>
            <a:r>
              <a:rPr lang="tr-TR" dirty="0" smtClean="0">
                <a:latin typeface="Times New Roman"/>
                <a:cs typeface="Times New Roman"/>
              </a:rPr>
              <a:t>prim </a:t>
            </a:r>
            <a:r>
              <a:rPr lang="tr-TR" spc="-5" dirty="0" smtClean="0">
                <a:latin typeface="Times New Roman"/>
                <a:cs typeface="Times New Roman"/>
              </a:rPr>
              <a:t>borçlarını yasada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belirtilen süre içerisinde </a:t>
            </a:r>
            <a:r>
              <a:rPr lang="tr-TR" dirty="0" smtClean="0">
                <a:latin typeface="Times New Roman"/>
                <a:cs typeface="Times New Roman"/>
              </a:rPr>
              <a:t>(31/08/2023 </a:t>
            </a:r>
            <a:r>
              <a:rPr lang="tr-TR" spc="-5" dirty="0" smtClean="0">
                <a:latin typeface="Times New Roman"/>
                <a:cs typeface="Times New Roman"/>
              </a:rPr>
              <a:t>tarihine </a:t>
            </a:r>
            <a:r>
              <a:rPr lang="tr-TR" dirty="0" smtClean="0">
                <a:latin typeface="Times New Roman"/>
                <a:cs typeface="Times New Roman"/>
              </a:rPr>
              <a:t>kadar) ödemek </a:t>
            </a:r>
            <a:r>
              <a:rPr lang="tr-TR" spc="-5" dirty="0" smtClean="0">
                <a:latin typeface="Times New Roman"/>
                <a:cs typeface="Times New Roman"/>
              </a:rPr>
              <a:t>isteyen </a:t>
            </a:r>
            <a:r>
              <a:rPr lang="tr-TR" dirty="0" smtClean="0">
                <a:latin typeface="Times New Roman"/>
                <a:cs typeface="Times New Roman"/>
              </a:rPr>
              <a:t>prim </a:t>
            </a:r>
            <a:r>
              <a:rPr lang="tr-TR" spc="-5" dirty="0" smtClean="0">
                <a:latin typeface="Times New Roman"/>
                <a:cs typeface="Times New Roman"/>
              </a:rPr>
              <a:t>borçluları </a:t>
            </a:r>
            <a:r>
              <a:rPr lang="tr-TR" dirty="0" smtClean="0">
                <a:latin typeface="Times New Roman"/>
                <a:cs typeface="Times New Roman"/>
              </a:rPr>
              <a:t>ister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peşin</a:t>
            </a:r>
            <a:r>
              <a:rPr lang="tr-TR" dirty="0" smtClean="0">
                <a:latin typeface="Times New Roman"/>
                <a:cs typeface="Times New Roman"/>
              </a:rPr>
              <a:t> isterse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kendilerinin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belirleyeceği</a:t>
            </a:r>
            <a:r>
              <a:rPr lang="tr-TR" dirty="0" smtClean="0">
                <a:latin typeface="Times New Roman"/>
                <a:cs typeface="Times New Roman"/>
              </a:rPr>
              <a:t> taksitler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yapabilirler.</a:t>
            </a:r>
            <a:r>
              <a:rPr lang="tr-TR" dirty="0" smtClean="0">
                <a:latin typeface="Times New Roman"/>
                <a:cs typeface="Times New Roman"/>
              </a:rPr>
              <a:t> Bu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süre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içerisinde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</a:t>
            </a:r>
            <a:r>
              <a:rPr lang="tr-TR" dirty="0" smtClean="0">
                <a:latin typeface="Times New Roman"/>
                <a:cs typeface="Times New Roman"/>
              </a:rPr>
              <a:t> yapılması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gecikme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cezası</a:t>
            </a:r>
            <a:r>
              <a:rPr lang="tr-TR" dirty="0" smtClean="0">
                <a:latin typeface="Times New Roman"/>
                <a:cs typeface="Times New Roman"/>
              </a:rPr>
              <a:t> ve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gecikme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zammı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tutarlarının </a:t>
            </a:r>
            <a:r>
              <a:rPr lang="tr-TR" dirty="0" smtClean="0">
                <a:latin typeface="Times New Roman"/>
                <a:cs typeface="Times New Roman"/>
              </a:rPr>
              <a:t> tahsilinden</a:t>
            </a:r>
            <a:r>
              <a:rPr lang="tr-TR" spc="-5" dirty="0" smtClean="0">
                <a:latin typeface="Times New Roman"/>
                <a:cs typeface="Times New Roman"/>
              </a:rPr>
              <a:t> vazgeçilmektedir.</a:t>
            </a:r>
          </a:p>
          <a:p>
            <a:pPr marL="13970" marR="270510" algn="just">
              <a:lnSpc>
                <a:spcPts val="1380"/>
              </a:lnSpc>
              <a:spcBef>
                <a:spcPts val="940"/>
              </a:spcBef>
              <a:tabLst>
                <a:tab pos="243204" algn="l"/>
              </a:tabLst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27) Yapılandırma hükümlerinde belirtilen tarihe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kadar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gelir testine gidenlere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ne gibi </a:t>
            </a:r>
            <a:r>
              <a:rPr lang="tr-TR" b="1" spc="-2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avantajlar sağlanıyor?</a:t>
            </a:r>
            <a:endParaRPr lang="tr-TR" dirty="0" smtClean="0">
              <a:latin typeface="Times New Roman"/>
              <a:cs typeface="Times New Roman"/>
            </a:endParaRPr>
          </a:p>
          <a:p>
            <a:pPr marL="241300" marR="5080" algn="just">
              <a:lnSpc>
                <a:spcPct val="110300"/>
              </a:lnSpc>
              <a:spcBef>
                <a:spcPts val="360"/>
              </a:spcBef>
            </a:pPr>
            <a:r>
              <a:rPr lang="tr-TR" dirty="0" smtClean="0">
                <a:latin typeface="Times New Roman"/>
                <a:cs typeface="Times New Roman"/>
              </a:rPr>
              <a:t>Bugüne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kadar</a:t>
            </a:r>
            <a:r>
              <a:rPr lang="tr-TR" dirty="0" smtClean="0">
                <a:latin typeface="Times New Roman"/>
                <a:cs typeface="Times New Roman"/>
              </a:rPr>
              <a:t> hiç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gelir</a:t>
            </a:r>
            <a:r>
              <a:rPr lang="tr-TR" dirty="0" smtClean="0">
                <a:latin typeface="Times New Roman"/>
                <a:cs typeface="Times New Roman"/>
              </a:rPr>
              <a:t> testi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yaptırmamış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vatandaşlarımız</a:t>
            </a:r>
            <a:r>
              <a:rPr lang="tr-TR" dirty="0" smtClean="0">
                <a:latin typeface="Times New Roman"/>
                <a:cs typeface="Times New Roman"/>
              </a:rPr>
              <a:t> 31/07/2023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kadar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ikametlerinin </a:t>
            </a:r>
            <a:r>
              <a:rPr lang="tr-TR" dirty="0" smtClean="0">
                <a:latin typeface="Times New Roman"/>
                <a:cs typeface="Times New Roman"/>
              </a:rPr>
              <a:t>bulunduğu </a:t>
            </a:r>
            <a:r>
              <a:rPr lang="tr-TR" spc="-5" dirty="0" smtClean="0">
                <a:latin typeface="Times New Roman"/>
                <a:cs typeface="Times New Roman"/>
              </a:rPr>
              <a:t>yerdeki Sosyal Yardımlaşma </a:t>
            </a:r>
            <a:r>
              <a:rPr lang="tr-TR" dirty="0" smtClean="0">
                <a:latin typeface="Times New Roman"/>
                <a:cs typeface="Times New Roman"/>
              </a:rPr>
              <a:t>ve </a:t>
            </a:r>
            <a:r>
              <a:rPr lang="tr-TR" spc="-5" dirty="0" smtClean="0">
                <a:latin typeface="Times New Roman"/>
                <a:cs typeface="Times New Roman"/>
              </a:rPr>
              <a:t>Dayanışma </a:t>
            </a:r>
            <a:r>
              <a:rPr lang="tr-TR" dirty="0" smtClean="0">
                <a:latin typeface="Times New Roman"/>
                <a:cs typeface="Times New Roman"/>
              </a:rPr>
              <a:t>Vakıflarına </a:t>
            </a:r>
            <a:r>
              <a:rPr lang="tr-TR" spc="-5" dirty="0" smtClean="0">
                <a:latin typeface="Times New Roman"/>
                <a:cs typeface="Times New Roman"/>
              </a:rPr>
              <a:t>giderek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gelir </a:t>
            </a:r>
            <a:r>
              <a:rPr lang="tr-TR" dirty="0" smtClean="0">
                <a:latin typeface="Times New Roman"/>
                <a:cs typeface="Times New Roman"/>
              </a:rPr>
              <a:t>testi </a:t>
            </a:r>
            <a:r>
              <a:rPr lang="tr-TR" spc="-5" dirty="0" smtClean="0">
                <a:latin typeface="Times New Roman"/>
                <a:cs typeface="Times New Roman"/>
              </a:rPr>
              <a:t>yaptırır </a:t>
            </a:r>
            <a:r>
              <a:rPr lang="tr-TR" dirty="0" smtClean="0">
                <a:latin typeface="Times New Roman"/>
                <a:cs typeface="Times New Roman"/>
              </a:rPr>
              <a:t>ve </a:t>
            </a:r>
            <a:r>
              <a:rPr lang="tr-TR" spc="-5" dirty="0" smtClean="0">
                <a:latin typeface="Times New Roman"/>
                <a:cs typeface="Times New Roman"/>
              </a:rPr>
              <a:t>gelirleri </a:t>
            </a:r>
            <a:r>
              <a:rPr lang="tr-TR" dirty="0" smtClean="0">
                <a:latin typeface="Times New Roman"/>
                <a:cs typeface="Times New Roman"/>
              </a:rPr>
              <a:t>brüt </a:t>
            </a:r>
            <a:r>
              <a:rPr lang="tr-TR" spc="-5" dirty="0" smtClean="0">
                <a:latin typeface="Times New Roman"/>
                <a:cs typeface="Times New Roman"/>
              </a:rPr>
              <a:t>asgari ücretin </a:t>
            </a:r>
            <a:r>
              <a:rPr lang="tr-TR" dirty="0" smtClean="0">
                <a:latin typeface="Times New Roman"/>
                <a:cs typeface="Times New Roman"/>
              </a:rPr>
              <a:t>üçte </a:t>
            </a:r>
            <a:r>
              <a:rPr lang="tr-TR" spc="-5" dirty="0" smtClean="0">
                <a:latin typeface="Times New Roman"/>
                <a:cs typeface="Times New Roman"/>
              </a:rPr>
              <a:t>birinden az çıkar </a:t>
            </a:r>
            <a:r>
              <a:rPr lang="tr-TR" dirty="0" smtClean="0">
                <a:latin typeface="Times New Roman"/>
                <a:cs typeface="Times New Roman"/>
              </a:rPr>
              <a:t>ise </a:t>
            </a:r>
            <a:r>
              <a:rPr lang="tr-TR" spc="-5" dirty="0" smtClean="0">
                <a:latin typeface="Times New Roman"/>
                <a:cs typeface="Times New Roman"/>
              </a:rPr>
              <a:t>GSS borçlarının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tamamı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silinerek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GSS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primleri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devlet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tarafından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karşılanacaktır.</a:t>
            </a:r>
          </a:p>
          <a:p>
            <a:pPr marL="241300" marR="8890" indent="-228600" algn="just">
              <a:lnSpc>
                <a:spcPts val="1380"/>
              </a:lnSpc>
              <a:spcBef>
                <a:spcPts val="930"/>
              </a:spcBef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28) Daha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önceki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yapılandırmalar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kapsamında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devam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eden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taksitleri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olan 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işveren/sigortalılar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bu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yapılandırmadan</a:t>
            </a:r>
            <a:r>
              <a:rPr lang="tr-TR" b="1" spc="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faydalanabilecek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mi</a:t>
            </a:r>
            <a:endParaRPr lang="tr-TR" dirty="0" smtClean="0">
              <a:latin typeface="Times New Roman"/>
              <a:cs typeface="Times New Roman"/>
            </a:endParaRPr>
          </a:p>
          <a:p>
            <a:pPr marL="241300" marR="5080" algn="just">
              <a:lnSpc>
                <a:spcPct val="110500"/>
              </a:lnSpc>
              <a:spcBef>
                <a:spcPts val="350"/>
              </a:spcBef>
            </a:pPr>
            <a:r>
              <a:rPr lang="tr-TR" dirty="0" smtClean="0">
                <a:latin typeface="Times New Roman"/>
                <a:cs typeface="Times New Roman"/>
              </a:rPr>
              <a:t>6183 </a:t>
            </a:r>
            <a:r>
              <a:rPr lang="tr-TR" spc="-5" dirty="0" smtClean="0">
                <a:latin typeface="Times New Roman"/>
                <a:cs typeface="Times New Roman"/>
              </a:rPr>
              <a:t>sayılı Kanunun 48’inci maddesine </a:t>
            </a:r>
            <a:r>
              <a:rPr lang="tr-TR" dirty="0" smtClean="0">
                <a:latin typeface="Times New Roman"/>
                <a:cs typeface="Times New Roman"/>
              </a:rPr>
              <a:t>göre tecil ve </a:t>
            </a:r>
            <a:r>
              <a:rPr lang="tr-TR" spc="-5" dirty="0" smtClean="0">
                <a:latin typeface="Times New Roman"/>
                <a:cs typeface="Times New Roman"/>
              </a:rPr>
              <a:t>taksitlendirilmiş </a:t>
            </a:r>
            <a:r>
              <a:rPr lang="tr-TR" dirty="0" smtClean="0">
                <a:latin typeface="Times New Roman"/>
                <a:cs typeface="Times New Roman"/>
              </a:rPr>
              <a:t>olan </a:t>
            </a:r>
            <a:r>
              <a:rPr lang="tr-TR" spc="-5" dirty="0" smtClean="0">
                <a:latin typeface="Times New Roman"/>
                <a:cs typeface="Times New Roman"/>
              </a:rPr>
              <a:t>borçlar </a:t>
            </a:r>
            <a:r>
              <a:rPr lang="tr-TR" dirty="0" smtClean="0">
                <a:latin typeface="Times New Roman"/>
                <a:cs typeface="Times New Roman"/>
              </a:rPr>
              <a:t>ile 7256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 7326 </a:t>
            </a:r>
            <a:r>
              <a:rPr lang="tr-TR" spc="-5" dirty="0" smtClean="0">
                <a:latin typeface="Times New Roman"/>
                <a:cs typeface="Times New Roman"/>
              </a:rPr>
              <a:t>sayılı Kanunlar kapsamında </a:t>
            </a:r>
            <a:r>
              <a:rPr lang="tr-TR" dirty="0" smtClean="0">
                <a:latin typeface="Times New Roman"/>
                <a:cs typeface="Times New Roman"/>
              </a:rPr>
              <a:t>yapılandırılmış olan </a:t>
            </a:r>
            <a:r>
              <a:rPr lang="tr-TR" spc="-5" dirty="0" smtClean="0">
                <a:latin typeface="Times New Roman"/>
                <a:cs typeface="Times New Roman"/>
              </a:rPr>
              <a:t>borçlar </a:t>
            </a:r>
            <a:r>
              <a:rPr lang="tr-TR" spc="5" dirty="0" smtClean="0">
                <a:latin typeface="Times New Roman"/>
                <a:cs typeface="Times New Roman"/>
              </a:rPr>
              <a:t>da </a:t>
            </a:r>
            <a:r>
              <a:rPr lang="tr-TR" dirty="0" smtClean="0">
                <a:latin typeface="Times New Roman"/>
                <a:cs typeface="Times New Roman"/>
              </a:rPr>
              <a:t>7440 </a:t>
            </a:r>
            <a:r>
              <a:rPr lang="tr-TR" spc="-5" dirty="0" smtClean="0">
                <a:latin typeface="Times New Roman"/>
                <a:cs typeface="Times New Roman"/>
              </a:rPr>
              <a:t>sayılı Kanun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kapsamına alınabilecektir.</a:t>
            </a:r>
          </a:p>
          <a:p>
            <a:pPr marL="241300" marR="5080" algn="just">
              <a:lnSpc>
                <a:spcPct val="110500"/>
              </a:lnSpc>
              <a:spcBef>
                <a:spcPts val="350"/>
              </a:spcBef>
            </a:pPr>
            <a:endParaRPr lang="tr-TR" dirty="0" smtClean="0">
              <a:latin typeface="Times New Roman"/>
              <a:cs typeface="Times New Roman"/>
            </a:endParaRPr>
          </a:p>
          <a:p>
            <a:pPr marL="241300" marR="5080" algn="just">
              <a:lnSpc>
                <a:spcPct val="110300"/>
              </a:lnSpc>
              <a:spcBef>
                <a:spcPts val="360"/>
              </a:spcBef>
            </a:pPr>
            <a:endParaRPr lang="tr-TR" dirty="0" smtClean="0">
              <a:latin typeface="Times New Roman"/>
              <a:cs typeface="Times New Roman"/>
            </a:endParaRPr>
          </a:p>
          <a:p>
            <a:pPr marL="241300" marR="7620" algn="just">
              <a:lnSpc>
                <a:spcPct val="110000"/>
              </a:lnSpc>
              <a:spcBef>
                <a:spcPts val="360"/>
              </a:spcBef>
            </a:pP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1598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6498" y="1345321"/>
            <a:ext cx="12010768" cy="2461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1300" marR="897890" indent="-228600" algn="just">
              <a:lnSpc>
                <a:spcPts val="1380"/>
              </a:lnSpc>
              <a:spcBef>
                <a:spcPts val="775"/>
              </a:spcBef>
            </a:pP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29) Taksit tutarlarının </a:t>
            </a:r>
            <a:r>
              <a:rPr lang="tr-TR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ne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kadar eksik ödenmesi halinde yapılandırma iptal </a:t>
            </a:r>
            <a:r>
              <a:rPr lang="tr-TR" b="1" spc="-28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 smtClean="0">
                <a:solidFill>
                  <a:srgbClr val="C00000"/>
                </a:solidFill>
                <a:latin typeface="Times New Roman"/>
                <a:cs typeface="Times New Roman"/>
              </a:rPr>
              <a:t>edilmeyecektir?</a:t>
            </a:r>
            <a:endParaRPr lang="tr-TR" dirty="0" smtClean="0">
              <a:latin typeface="Times New Roman"/>
              <a:cs typeface="Times New Roman"/>
            </a:endParaRPr>
          </a:p>
          <a:p>
            <a:pPr marL="241300" marR="6985" indent="-228600" algn="just">
              <a:lnSpc>
                <a:spcPct val="110800"/>
              </a:lnSpc>
              <a:spcBef>
                <a:spcPts val="350"/>
              </a:spcBef>
              <a:buFont typeface="Wingdings"/>
              <a:buChar char=""/>
              <a:tabLst>
                <a:tab pos="24130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Taksit tutarının %10’unu aşmamak kaydıyla </a:t>
            </a:r>
            <a:r>
              <a:rPr lang="tr-TR" dirty="0" smtClean="0">
                <a:latin typeface="Times New Roman"/>
                <a:cs typeface="Times New Roman"/>
              </a:rPr>
              <a:t>20 </a:t>
            </a:r>
            <a:r>
              <a:rPr lang="tr-TR" spc="-5" dirty="0" smtClean="0">
                <a:latin typeface="Times New Roman"/>
                <a:cs typeface="Times New Roman"/>
              </a:rPr>
              <a:t>liraya </a:t>
            </a:r>
            <a:r>
              <a:rPr lang="tr-TR" dirty="0" smtClean="0">
                <a:latin typeface="Times New Roman"/>
                <a:cs typeface="Times New Roman"/>
              </a:rPr>
              <a:t>(bu tutar </a:t>
            </a:r>
            <a:r>
              <a:rPr lang="tr-TR" spc="-5" dirty="0" smtClean="0">
                <a:latin typeface="Times New Roman"/>
                <a:cs typeface="Times New Roman"/>
              </a:rPr>
              <a:t>dahil) kadar yapılmış eksik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ödemeler </a:t>
            </a:r>
            <a:r>
              <a:rPr lang="tr-TR" dirty="0" smtClean="0">
                <a:latin typeface="Times New Roman"/>
                <a:cs typeface="Times New Roman"/>
              </a:rPr>
              <a:t>için, yeniden yapılandırma</a:t>
            </a:r>
            <a:r>
              <a:rPr lang="tr-TR" spc="-5" dirty="0" smtClean="0">
                <a:latin typeface="Times New Roman"/>
                <a:cs typeface="Times New Roman"/>
              </a:rPr>
              <a:t> Kanun</a:t>
            </a:r>
            <a:r>
              <a:rPr lang="tr-TR" dirty="0" smtClean="0">
                <a:latin typeface="Times New Roman"/>
                <a:cs typeface="Times New Roman"/>
              </a:rPr>
              <a:t> hükümleri </a:t>
            </a:r>
            <a:r>
              <a:rPr lang="tr-TR" spc="-5" dirty="0" smtClean="0">
                <a:latin typeface="Times New Roman"/>
                <a:cs typeface="Times New Roman"/>
              </a:rPr>
              <a:t>ihlal</a:t>
            </a:r>
            <a:r>
              <a:rPr lang="tr-TR" dirty="0" smtClean="0">
                <a:latin typeface="Times New Roman"/>
                <a:cs typeface="Times New Roman"/>
              </a:rPr>
              <a:t> edilmiş </a:t>
            </a:r>
            <a:r>
              <a:rPr lang="tr-TR" spc="-5" dirty="0" smtClean="0">
                <a:latin typeface="Times New Roman"/>
                <a:cs typeface="Times New Roman"/>
              </a:rPr>
              <a:t>sayılmayacaktır.</a:t>
            </a:r>
            <a:endParaRPr lang="tr-TR" dirty="0" smtClean="0">
              <a:latin typeface="Times New Roman"/>
              <a:cs typeface="Times New Roman"/>
            </a:endParaRPr>
          </a:p>
          <a:p>
            <a:pPr marL="241300" marR="5715" indent="-228600" algn="just">
              <a:lnSpc>
                <a:spcPct val="110000"/>
              </a:lnSpc>
              <a:buFont typeface="Wingdings"/>
              <a:buChar char=""/>
              <a:tabLst>
                <a:tab pos="241300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Taksit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tutarının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%10’unu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aşmamak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kaydıyla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5" dirty="0" smtClean="0">
                <a:latin typeface="Times New Roman"/>
                <a:cs typeface="Times New Roman"/>
              </a:rPr>
              <a:t>20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liraya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kadar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eksik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ödenmiş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tutarlar,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yapılandırma süreci içerisinde ödenmek </a:t>
            </a:r>
            <a:r>
              <a:rPr lang="tr-TR" dirty="0" smtClean="0">
                <a:latin typeface="Times New Roman"/>
                <a:cs typeface="Times New Roman"/>
              </a:rPr>
              <a:t>istendiği </a:t>
            </a:r>
            <a:r>
              <a:rPr lang="tr-TR" spc="-5" dirty="0" smtClean="0">
                <a:latin typeface="Times New Roman"/>
                <a:cs typeface="Times New Roman"/>
              </a:rPr>
              <a:t>takdirde, </a:t>
            </a:r>
            <a:r>
              <a:rPr lang="tr-TR" dirty="0" smtClean="0">
                <a:latin typeface="Times New Roman"/>
                <a:cs typeface="Times New Roman"/>
              </a:rPr>
              <a:t>6183 </a:t>
            </a:r>
            <a:r>
              <a:rPr lang="tr-TR" spc="-5" dirty="0" smtClean="0">
                <a:latin typeface="Times New Roman"/>
                <a:cs typeface="Times New Roman"/>
              </a:rPr>
              <a:t>sayılı Kanunun </a:t>
            </a:r>
            <a:r>
              <a:rPr lang="tr-TR" dirty="0" smtClean="0">
                <a:latin typeface="Times New Roman"/>
                <a:cs typeface="Times New Roman"/>
              </a:rPr>
              <a:t>51 inci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maddesine</a:t>
            </a:r>
            <a:r>
              <a:rPr lang="tr-TR" spc="7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göre</a:t>
            </a:r>
            <a:r>
              <a:rPr lang="tr-TR" spc="6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belirlenen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gecikme</a:t>
            </a:r>
            <a:r>
              <a:rPr lang="tr-TR" spc="7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zammı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üzerinden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hesaplanacak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geç</a:t>
            </a:r>
            <a:r>
              <a:rPr lang="tr-TR" spc="7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ödeme</a:t>
            </a:r>
            <a:r>
              <a:rPr lang="tr-TR" spc="7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zammı</a:t>
            </a:r>
            <a:r>
              <a:rPr lang="tr-TR" spc="7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ile birlikte tahsil </a:t>
            </a:r>
            <a:r>
              <a:rPr lang="tr-TR" spc="-5" dirty="0" smtClean="0">
                <a:latin typeface="Times New Roman"/>
                <a:cs typeface="Times New Roman"/>
              </a:rPr>
              <a:t>edilecektir. </a:t>
            </a:r>
            <a:r>
              <a:rPr lang="tr-TR" dirty="0" smtClean="0">
                <a:latin typeface="Times New Roman"/>
                <a:cs typeface="Times New Roman"/>
              </a:rPr>
              <a:t>Bu </a:t>
            </a:r>
            <a:r>
              <a:rPr lang="tr-TR" spc="-5" dirty="0" smtClean="0">
                <a:latin typeface="Times New Roman"/>
                <a:cs typeface="Times New Roman"/>
              </a:rPr>
              <a:t>tutarlar son taksiti takip eden ay </a:t>
            </a:r>
            <a:r>
              <a:rPr lang="tr-TR" dirty="0" smtClean="0">
                <a:latin typeface="Times New Roman"/>
                <a:cs typeface="Times New Roman"/>
              </a:rPr>
              <a:t>sonuna </a:t>
            </a:r>
            <a:r>
              <a:rPr lang="tr-TR" spc="5" dirty="0" smtClean="0">
                <a:latin typeface="Times New Roman"/>
                <a:cs typeface="Times New Roman"/>
              </a:rPr>
              <a:t>kadar </a:t>
            </a:r>
            <a:r>
              <a:rPr lang="tr-TR" spc="-5" dirty="0" smtClean="0">
                <a:latin typeface="Times New Roman"/>
                <a:cs typeface="Times New Roman"/>
              </a:rPr>
              <a:t>ödenmediği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takdirde, borçlular yapılandırma hükümlerinden </a:t>
            </a:r>
            <a:r>
              <a:rPr lang="tr-TR" dirty="0" smtClean="0">
                <a:latin typeface="Times New Roman"/>
                <a:cs typeface="Times New Roman"/>
              </a:rPr>
              <a:t>ödedikleri </a:t>
            </a:r>
            <a:r>
              <a:rPr lang="tr-TR" spc="-5" dirty="0" smtClean="0">
                <a:latin typeface="Times New Roman"/>
                <a:cs typeface="Times New Roman"/>
              </a:rPr>
              <a:t>tutar kadar yararlandırılacak </a:t>
            </a:r>
            <a:r>
              <a:rPr lang="tr-TR" spc="5" dirty="0" smtClean="0">
                <a:latin typeface="Times New Roman"/>
                <a:cs typeface="Times New Roman"/>
              </a:rPr>
              <a:t>ve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kalan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borç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cari</a:t>
            </a:r>
            <a:r>
              <a:rPr lang="tr-TR" dirty="0" smtClean="0">
                <a:latin typeface="Times New Roman"/>
                <a:cs typeface="Times New Roman"/>
              </a:rPr>
              <a:t> usul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esaslar çerçevesinde tahsil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edilecektir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6022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1211" y="140760"/>
            <a:ext cx="11479427" cy="7847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900" indent="-229235" algn="just">
              <a:lnSpc>
                <a:spcPct val="100000"/>
              </a:lnSpc>
              <a:spcBef>
                <a:spcPts val="625"/>
              </a:spcBef>
              <a:buClr>
                <a:srgbClr val="171717"/>
              </a:buClr>
              <a:buChar char="•"/>
              <a:tabLst>
                <a:tab pos="470534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Borç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asıllarında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herhangi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bir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indirim </a:t>
            </a:r>
            <a:r>
              <a:rPr lang="tr-TR" spc="-5" dirty="0" smtClean="0">
                <a:latin typeface="Times New Roman"/>
                <a:cs typeface="Times New Roman"/>
              </a:rPr>
              <a:t>yapılmayacaktır.</a:t>
            </a:r>
            <a:endParaRPr lang="tr-TR" dirty="0" smtClean="0">
              <a:latin typeface="Times New Roman"/>
              <a:cs typeface="Times New Roman"/>
            </a:endParaRPr>
          </a:p>
          <a:p>
            <a:pPr marL="469900" marR="46990" indent="-228600" algn="just">
              <a:lnSpc>
                <a:spcPct val="143300"/>
              </a:lnSpc>
              <a:spcBef>
                <a:spcPts val="15"/>
              </a:spcBef>
              <a:buClr>
                <a:srgbClr val="171717"/>
              </a:buClr>
              <a:buChar char="•"/>
              <a:tabLst>
                <a:tab pos="470534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Yapılandırma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kapsamındaki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alacaklar,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gecikme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cezası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gecikme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zammı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yerine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Yİ-ÜFE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(Yurt</a:t>
            </a:r>
            <a:r>
              <a:rPr lang="tr-TR" spc="-5" dirty="0" smtClean="0">
                <a:latin typeface="Times New Roman"/>
                <a:cs typeface="Times New Roman"/>
              </a:rPr>
              <a:t> </a:t>
            </a:r>
            <a:r>
              <a:rPr lang="tr-TR" spc="-10" dirty="0" smtClean="0">
                <a:latin typeface="Times New Roman"/>
                <a:cs typeface="Times New Roman"/>
              </a:rPr>
              <a:t>İçi </a:t>
            </a:r>
            <a:r>
              <a:rPr lang="tr-TR" spc="-29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Üretici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Fiyat</a:t>
            </a:r>
            <a:r>
              <a:rPr lang="tr-TR" dirty="0" smtClean="0">
                <a:latin typeface="Times New Roman"/>
                <a:cs typeface="Times New Roman"/>
              </a:rPr>
              <a:t> Endeksi Değişim </a:t>
            </a:r>
            <a:r>
              <a:rPr lang="tr-TR" spc="-5" dirty="0" smtClean="0">
                <a:latin typeface="Times New Roman"/>
                <a:cs typeface="Times New Roman"/>
              </a:rPr>
              <a:t>Oranı)</a:t>
            </a:r>
            <a:r>
              <a:rPr lang="tr-TR" dirty="0" smtClean="0">
                <a:latin typeface="Times New Roman"/>
                <a:cs typeface="Times New Roman"/>
              </a:rPr>
              <a:t> ile </a:t>
            </a:r>
            <a:r>
              <a:rPr lang="tr-TR" spc="-5" dirty="0" smtClean="0">
                <a:latin typeface="Times New Roman"/>
                <a:cs typeface="Times New Roman"/>
              </a:rPr>
              <a:t>güncelleştirilecektir.</a:t>
            </a:r>
            <a:endParaRPr lang="tr-TR" dirty="0" smtClean="0">
              <a:latin typeface="Times New Roman"/>
              <a:cs typeface="Times New Roman"/>
            </a:endParaRPr>
          </a:p>
          <a:p>
            <a:pPr marL="469900" marR="45085" indent="-228600" algn="just">
              <a:lnSpc>
                <a:spcPct val="143900"/>
              </a:lnSpc>
              <a:spcBef>
                <a:spcPts val="5"/>
              </a:spcBef>
              <a:buClr>
                <a:srgbClr val="171717"/>
              </a:buClr>
              <a:buChar char="•"/>
              <a:tabLst>
                <a:tab pos="470534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Prim</a:t>
            </a:r>
            <a:r>
              <a:rPr lang="tr-TR" spc="-5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aslının</a:t>
            </a:r>
            <a:r>
              <a:rPr lang="tr-TR" spc="-5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-5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prim</a:t>
            </a:r>
            <a:r>
              <a:rPr lang="tr-TR" spc="-5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aslına</a:t>
            </a:r>
            <a:r>
              <a:rPr lang="tr-TR" spc="-5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uygulanan</a:t>
            </a:r>
            <a:r>
              <a:rPr lang="tr-TR" spc="-4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Yİ-ÜFE’nin</a:t>
            </a:r>
            <a:r>
              <a:rPr lang="tr-TR" spc="-4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%10’unun</a:t>
            </a:r>
            <a:r>
              <a:rPr lang="tr-TR" spc="-5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en</a:t>
            </a:r>
            <a:r>
              <a:rPr lang="tr-TR" spc="-4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son</a:t>
            </a:r>
            <a:r>
              <a:rPr lang="tr-TR" spc="-4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31/07/2023</a:t>
            </a:r>
            <a:r>
              <a:rPr lang="tr-TR" spc="-5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tarihinde peşin </a:t>
            </a:r>
            <a:r>
              <a:rPr lang="tr-TR" dirty="0" smtClean="0">
                <a:latin typeface="Times New Roman"/>
                <a:cs typeface="Times New Roman"/>
              </a:rPr>
              <a:t>ödenmesi </a:t>
            </a:r>
            <a:r>
              <a:rPr lang="tr-TR" spc="-5" dirty="0" smtClean="0">
                <a:latin typeface="Times New Roman"/>
                <a:cs typeface="Times New Roman"/>
              </a:rPr>
              <a:t>halinde, </a:t>
            </a:r>
            <a:r>
              <a:rPr lang="tr-TR" dirty="0" smtClean="0">
                <a:latin typeface="Times New Roman"/>
                <a:cs typeface="Times New Roman"/>
              </a:rPr>
              <a:t>Yİ-ÜFE </a:t>
            </a:r>
            <a:r>
              <a:rPr lang="tr-TR" spc="-5" dirty="0" smtClean="0">
                <a:latin typeface="Times New Roman"/>
                <a:cs typeface="Times New Roman"/>
              </a:rPr>
              <a:t>aylık değişim oranları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esas alınarak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hesaplanan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kalan</a:t>
            </a:r>
            <a:r>
              <a:rPr lang="tr-TR" dirty="0" smtClean="0">
                <a:latin typeface="Times New Roman"/>
                <a:cs typeface="Times New Roman"/>
              </a:rPr>
              <a:t> tutar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(%90) </a:t>
            </a:r>
            <a:r>
              <a:rPr lang="tr-TR" spc="-5" dirty="0" smtClean="0">
                <a:latin typeface="Times New Roman"/>
                <a:cs typeface="Times New Roman"/>
              </a:rPr>
              <a:t>silinecektir.</a:t>
            </a:r>
            <a:endParaRPr lang="tr-TR" dirty="0" smtClean="0">
              <a:latin typeface="Times New Roman"/>
              <a:cs typeface="Times New Roman"/>
            </a:endParaRPr>
          </a:p>
          <a:p>
            <a:pPr marL="469900" indent="-228600" algn="just">
              <a:lnSpc>
                <a:spcPct val="100000"/>
              </a:lnSpc>
              <a:spcBef>
                <a:spcPts val="620"/>
              </a:spcBef>
              <a:buClr>
                <a:srgbClr val="171717"/>
              </a:buClr>
              <a:buChar char="•"/>
              <a:tabLst>
                <a:tab pos="470534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Peşin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olarak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hesaplanan</a:t>
            </a:r>
            <a:r>
              <a:rPr lang="tr-TR" spc="3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borcun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ilk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ödeme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süresinin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sonuna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kadar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(31/07/2023)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ödenmemesi</a:t>
            </a:r>
            <a:endParaRPr lang="tr-TR" dirty="0" smtClean="0">
              <a:latin typeface="Times New Roman"/>
              <a:cs typeface="Times New Roman"/>
            </a:endParaRPr>
          </a:p>
          <a:p>
            <a:pPr marL="469900" marR="5080" algn="just">
              <a:lnSpc>
                <a:spcPct val="143800"/>
              </a:lnSpc>
              <a:spcBef>
                <a:spcPts val="5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veya eksik ödenmesi halinde, ödenmeyen veya </a:t>
            </a:r>
            <a:r>
              <a:rPr lang="tr-TR" dirty="0" smtClean="0">
                <a:latin typeface="Times New Roman"/>
                <a:cs typeface="Times New Roman"/>
              </a:rPr>
              <a:t>eksik </a:t>
            </a:r>
            <a:r>
              <a:rPr lang="tr-TR" spc="-5" dirty="0" smtClean="0">
                <a:latin typeface="Times New Roman"/>
                <a:cs typeface="Times New Roman"/>
              </a:rPr>
              <a:t>ödenen tutarın </a:t>
            </a:r>
            <a:r>
              <a:rPr lang="tr-TR" dirty="0" smtClean="0">
                <a:latin typeface="Times New Roman"/>
                <a:cs typeface="Times New Roman"/>
              </a:rPr>
              <a:t>6183 </a:t>
            </a:r>
            <a:r>
              <a:rPr lang="tr-TR" spc="-5" dirty="0" smtClean="0">
                <a:latin typeface="Times New Roman"/>
                <a:cs typeface="Times New Roman"/>
              </a:rPr>
              <a:t>sayılı Kanunun </a:t>
            </a:r>
            <a:r>
              <a:rPr lang="tr-TR" dirty="0" smtClean="0">
                <a:latin typeface="Times New Roman"/>
                <a:cs typeface="Times New Roman"/>
              </a:rPr>
              <a:t>51’inci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maddesine </a:t>
            </a:r>
            <a:r>
              <a:rPr lang="tr-TR" dirty="0" smtClean="0">
                <a:latin typeface="Times New Roman"/>
                <a:cs typeface="Times New Roman"/>
              </a:rPr>
              <a:t>göre belirlenen gecikme zammı oranı </a:t>
            </a:r>
            <a:r>
              <a:rPr lang="tr-TR" spc="-5" dirty="0" smtClean="0">
                <a:latin typeface="Times New Roman"/>
                <a:cs typeface="Times New Roman"/>
              </a:rPr>
              <a:t>üzerinden </a:t>
            </a:r>
            <a:r>
              <a:rPr lang="tr-TR" dirty="0" smtClean="0">
                <a:latin typeface="Times New Roman"/>
                <a:cs typeface="Times New Roman"/>
              </a:rPr>
              <a:t>hesaplanacak </a:t>
            </a:r>
            <a:r>
              <a:rPr lang="tr-TR" spc="-5" dirty="0" smtClean="0">
                <a:latin typeface="Times New Roman"/>
                <a:cs typeface="Times New Roman"/>
              </a:rPr>
              <a:t>geç ödeme zammı </a:t>
            </a:r>
            <a:r>
              <a:rPr lang="tr-TR" dirty="0" smtClean="0">
                <a:latin typeface="Times New Roman"/>
                <a:cs typeface="Times New Roman"/>
              </a:rPr>
              <a:t>ile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birlikte</a:t>
            </a:r>
            <a:r>
              <a:rPr lang="tr-TR" spc="10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31/08/2023</a:t>
            </a:r>
            <a:r>
              <a:rPr lang="tr-TR" spc="114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tarihine</a:t>
            </a:r>
            <a:r>
              <a:rPr lang="tr-TR" spc="10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(bu</a:t>
            </a:r>
            <a:r>
              <a:rPr lang="tr-TR" spc="10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</a:t>
            </a:r>
            <a:r>
              <a:rPr lang="tr-TR" spc="114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dâhil)</a:t>
            </a:r>
            <a:r>
              <a:rPr lang="tr-TR" spc="1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kadar</a:t>
            </a:r>
            <a:r>
              <a:rPr lang="tr-TR" spc="114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ödenmesi</a:t>
            </a:r>
            <a:r>
              <a:rPr lang="tr-TR" spc="114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</a:t>
            </a:r>
            <a:r>
              <a:rPr lang="tr-TR" spc="10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yapılandırma</a:t>
            </a:r>
            <a:r>
              <a:rPr lang="tr-TR" spc="1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hükümlerinden yararlanılacaktır. </a:t>
            </a:r>
            <a:r>
              <a:rPr lang="tr-TR" dirty="0" smtClean="0">
                <a:latin typeface="Times New Roman"/>
                <a:cs typeface="Times New Roman"/>
              </a:rPr>
              <a:t>Söz konusu durumda katsayı </a:t>
            </a:r>
            <a:r>
              <a:rPr lang="tr-TR" spc="-5" dirty="0" smtClean="0">
                <a:latin typeface="Times New Roman"/>
                <a:cs typeface="Times New Roman"/>
              </a:rPr>
              <a:t>uygulanmayacak </a:t>
            </a:r>
            <a:r>
              <a:rPr lang="tr-TR" dirty="0" smtClean="0">
                <a:latin typeface="Times New Roman"/>
                <a:cs typeface="Times New Roman"/>
              </a:rPr>
              <a:t>ve </a:t>
            </a:r>
            <a:r>
              <a:rPr lang="tr-TR" spc="-5" dirty="0" smtClean="0">
                <a:latin typeface="Times New Roman"/>
                <a:cs typeface="Times New Roman"/>
              </a:rPr>
              <a:t>Yİ-ÜFE tutarından herhangi </a:t>
            </a:r>
            <a:r>
              <a:rPr lang="tr-TR" dirty="0" smtClean="0">
                <a:latin typeface="Times New Roman"/>
                <a:cs typeface="Times New Roman"/>
              </a:rPr>
              <a:t>bir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indirim</a:t>
            </a:r>
            <a:r>
              <a:rPr lang="tr-TR" spc="-5" dirty="0" smtClean="0">
                <a:latin typeface="Times New Roman"/>
                <a:cs typeface="Times New Roman"/>
              </a:rPr>
              <a:t> yapılmayacaktır.</a:t>
            </a:r>
          </a:p>
          <a:p>
            <a:pPr marL="445770" indent="-228600" algn="just">
              <a:lnSpc>
                <a:spcPct val="100000"/>
              </a:lnSpc>
              <a:spcBef>
                <a:spcPts val="625"/>
              </a:spcBef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31/12/2022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tarihinden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önce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(bu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dâhil)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işlenen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fiillere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ilişkin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olup</a:t>
            </a:r>
            <a:r>
              <a:rPr lang="tr-TR" spc="4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12/03/2023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tarihinden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önce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marR="45720" algn="just">
              <a:lnSpc>
                <a:spcPct val="143800"/>
              </a:lnSpc>
              <a:spcBef>
                <a:spcPts val="5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kesinleştiği </a:t>
            </a:r>
            <a:r>
              <a:rPr lang="tr-TR" dirty="0" smtClean="0">
                <a:latin typeface="Times New Roman"/>
                <a:cs typeface="Times New Roman"/>
              </a:rPr>
              <a:t>halde </a:t>
            </a:r>
            <a:r>
              <a:rPr lang="tr-TR" spc="-5" dirty="0" smtClean="0">
                <a:latin typeface="Times New Roman"/>
                <a:cs typeface="Times New Roman"/>
              </a:rPr>
              <a:t>12/03/2023 tarihi itibarıyla ödenmemiş </a:t>
            </a:r>
            <a:r>
              <a:rPr lang="tr-TR" dirty="0" smtClean="0">
                <a:latin typeface="Times New Roman"/>
                <a:cs typeface="Times New Roman"/>
              </a:rPr>
              <a:t>olan </a:t>
            </a:r>
            <a:r>
              <a:rPr lang="tr-TR" spc="-5" dirty="0" smtClean="0">
                <a:latin typeface="Times New Roman"/>
                <a:cs typeface="Times New Roman"/>
              </a:rPr>
              <a:t>idari para cezasının yarısı silinecek,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kalan</a:t>
            </a:r>
            <a:r>
              <a:rPr lang="tr-TR" dirty="0" smtClean="0">
                <a:latin typeface="Times New Roman"/>
                <a:cs typeface="Times New Roman"/>
              </a:rPr>
              <a:t> yarısı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gecikme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cezası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5" dirty="0" smtClean="0">
                <a:latin typeface="Times New Roman"/>
                <a:cs typeface="Times New Roman"/>
              </a:rPr>
              <a:t>ve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gecikme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zammı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yerine</a:t>
            </a:r>
            <a:r>
              <a:rPr lang="tr-TR" dirty="0" smtClean="0">
                <a:latin typeface="Times New Roman"/>
                <a:cs typeface="Times New Roman"/>
              </a:rPr>
              <a:t> Yİ-ÜFE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güncelleme</a:t>
            </a:r>
            <a:r>
              <a:rPr lang="tr-TR" dirty="0" smtClean="0">
                <a:latin typeface="Times New Roman"/>
                <a:cs typeface="Times New Roman"/>
              </a:rPr>
              <a:t> yapılarak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yapılandırılacaktır.</a:t>
            </a:r>
          </a:p>
          <a:p>
            <a:pPr marL="445770" marR="43815" indent="-228600" algn="just">
              <a:lnSpc>
                <a:spcPct val="143300"/>
              </a:lnSpc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31/12/2022 </a:t>
            </a:r>
            <a:r>
              <a:rPr lang="tr-TR" spc="-5" dirty="0" smtClean="0">
                <a:latin typeface="Times New Roman"/>
                <a:cs typeface="Times New Roman"/>
              </a:rPr>
              <a:t>tarihinden önce </a:t>
            </a:r>
            <a:r>
              <a:rPr lang="tr-TR" dirty="0" smtClean="0">
                <a:latin typeface="Times New Roman"/>
                <a:cs typeface="Times New Roman"/>
              </a:rPr>
              <a:t>(bu tarih </a:t>
            </a:r>
            <a:r>
              <a:rPr lang="tr-TR" spc="-5" dirty="0" smtClean="0">
                <a:latin typeface="Times New Roman"/>
                <a:cs typeface="Times New Roman"/>
              </a:rPr>
              <a:t>dâhil) </a:t>
            </a:r>
            <a:r>
              <a:rPr lang="tr-TR" dirty="0" smtClean="0">
                <a:latin typeface="Times New Roman"/>
                <a:cs typeface="Times New Roman"/>
              </a:rPr>
              <a:t>işlenen </a:t>
            </a:r>
            <a:r>
              <a:rPr lang="tr-TR" spc="-5" dirty="0" smtClean="0">
                <a:latin typeface="Times New Roman"/>
                <a:cs typeface="Times New Roman"/>
              </a:rPr>
              <a:t>fiillere </a:t>
            </a:r>
            <a:r>
              <a:rPr lang="tr-TR" dirty="0" smtClean="0">
                <a:latin typeface="Times New Roman"/>
                <a:cs typeface="Times New Roman"/>
              </a:rPr>
              <a:t>ilişkin olup 30.06.2023 </a:t>
            </a:r>
            <a:r>
              <a:rPr lang="tr-TR" spc="-5" dirty="0" smtClean="0">
                <a:latin typeface="Times New Roman"/>
                <a:cs typeface="Times New Roman"/>
              </a:rPr>
              <a:t>tarihine </a:t>
            </a:r>
            <a:r>
              <a:rPr lang="tr-TR" dirty="0" smtClean="0">
                <a:latin typeface="Times New Roman"/>
                <a:cs typeface="Times New Roman"/>
              </a:rPr>
              <a:t>kadar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yapılandırmaya</a:t>
            </a:r>
            <a:r>
              <a:rPr lang="tr-TR" spc="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başvurmak</a:t>
            </a:r>
            <a:r>
              <a:rPr lang="tr-TR" spc="3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kaydıyla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31/07/2023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tarihine</a:t>
            </a:r>
            <a:r>
              <a:rPr lang="tr-TR" spc="3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kadar</a:t>
            </a:r>
            <a:r>
              <a:rPr lang="tr-TR" spc="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tahakkuk</a:t>
            </a:r>
            <a:r>
              <a:rPr lang="tr-TR" spc="3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eden</a:t>
            </a:r>
            <a:r>
              <a:rPr lang="tr-TR" spc="3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idari</a:t>
            </a:r>
            <a:r>
              <a:rPr lang="tr-TR" spc="4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para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cezasının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marR="44450" algn="just">
              <a:lnSpc>
                <a:spcPct val="143500"/>
              </a:lnSpc>
              <a:spcBef>
                <a:spcPts val="10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yarısı silinecek, </a:t>
            </a:r>
            <a:r>
              <a:rPr lang="tr-TR" dirty="0" smtClean="0">
                <a:latin typeface="Times New Roman"/>
                <a:cs typeface="Times New Roman"/>
              </a:rPr>
              <a:t>kalan yarısı </a:t>
            </a:r>
            <a:r>
              <a:rPr lang="tr-TR" spc="-5" dirty="0" smtClean="0">
                <a:latin typeface="Times New Roman"/>
                <a:cs typeface="Times New Roman"/>
              </a:rPr>
              <a:t>gecikme cezası </a:t>
            </a:r>
            <a:r>
              <a:rPr lang="tr-TR" dirty="0" smtClean="0">
                <a:latin typeface="Times New Roman"/>
                <a:cs typeface="Times New Roman"/>
              </a:rPr>
              <a:t>ve </a:t>
            </a:r>
            <a:r>
              <a:rPr lang="tr-TR" spc="-5" dirty="0" smtClean="0">
                <a:latin typeface="Times New Roman"/>
                <a:cs typeface="Times New Roman"/>
              </a:rPr>
              <a:t>gecikme zammı yerine </a:t>
            </a:r>
            <a:r>
              <a:rPr lang="tr-TR" dirty="0" smtClean="0">
                <a:latin typeface="Times New Roman"/>
                <a:cs typeface="Times New Roman"/>
              </a:rPr>
              <a:t>Yİ-ÜFE ile </a:t>
            </a:r>
            <a:r>
              <a:rPr lang="tr-TR" spc="-5" dirty="0" smtClean="0">
                <a:latin typeface="Times New Roman"/>
                <a:cs typeface="Times New Roman"/>
              </a:rPr>
              <a:t>güncelleme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yapılarak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yapılandırılacaktır.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marR="45720" algn="just">
              <a:lnSpc>
                <a:spcPct val="143800"/>
              </a:lnSpc>
              <a:spcBef>
                <a:spcPts val="5"/>
              </a:spcBef>
            </a:pPr>
            <a:endParaRPr lang="tr-TR" dirty="0" smtClean="0">
              <a:latin typeface="Times New Roman"/>
              <a:cs typeface="Times New Roman"/>
            </a:endParaRPr>
          </a:p>
          <a:p>
            <a:pPr marL="469900" marR="5080" algn="just">
              <a:lnSpc>
                <a:spcPct val="143800"/>
              </a:lnSpc>
              <a:spcBef>
                <a:spcPts val="5"/>
              </a:spcBef>
            </a:pPr>
            <a:endParaRPr lang="tr-TR" dirty="0" smtClean="0">
              <a:latin typeface="Times New Roman"/>
              <a:cs typeface="Times New Roman"/>
            </a:endParaRPr>
          </a:p>
          <a:p>
            <a:pPr marL="469900" marR="5080" algn="just">
              <a:lnSpc>
                <a:spcPct val="143800"/>
              </a:lnSpc>
              <a:spcBef>
                <a:spcPts val="5"/>
              </a:spcBef>
            </a:pP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9402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85352" y="478658"/>
            <a:ext cx="11911913" cy="4688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5770" marR="45085" indent="-228600">
              <a:lnSpc>
                <a:spcPct val="143300"/>
              </a:lnSpc>
              <a:spcBef>
                <a:spcPts val="10"/>
              </a:spcBef>
              <a:buClr>
                <a:srgbClr val="171717"/>
              </a:buClr>
              <a:buChar char="•"/>
              <a:tabLst>
                <a:tab pos="445770" algn="l"/>
                <a:tab pos="446405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Asgari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işçilik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değerlendirilmesi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sonucu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ortaya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çıkan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eksik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işçilik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tutarı</a:t>
            </a:r>
            <a:r>
              <a:rPr lang="tr-TR" spc="3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üzerinden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hesaplanan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prim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tutarı,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gecikme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cezası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gecikme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zammı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yerine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Yİ-ÜFE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ile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güncellenerek</a:t>
            </a:r>
            <a:r>
              <a:rPr lang="tr-TR" spc="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yapılandırılabilecektir.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indent="-229235">
              <a:lnSpc>
                <a:spcPct val="100000"/>
              </a:lnSpc>
              <a:spcBef>
                <a:spcPts val="635"/>
              </a:spcBef>
              <a:buClr>
                <a:srgbClr val="171717"/>
              </a:buClr>
              <a:buChar char="•"/>
              <a:tabLst>
                <a:tab pos="445770" algn="l"/>
                <a:tab pos="446405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Asılları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ödenmiş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alacakların,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fer’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ilerinin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%40’ının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ödenmesi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kalan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%60’ı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silinecektir.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indent="-228600">
              <a:lnSpc>
                <a:spcPct val="100000"/>
              </a:lnSpc>
              <a:spcBef>
                <a:spcPts val="625"/>
              </a:spcBef>
              <a:buClr>
                <a:srgbClr val="171717"/>
              </a:buClr>
              <a:buChar char="•"/>
              <a:tabLst>
                <a:tab pos="445770" algn="l"/>
                <a:tab pos="446405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4/b</a:t>
            </a:r>
            <a:r>
              <a:rPr lang="tr-TR" spc="5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sigortalıları</a:t>
            </a:r>
            <a:r>
              <a:rPr lang="tr-TR" spc="5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ile</a:t>
            </a:r>
            <a:r>
              <a:rPr lang="tr-TR" spc="6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ek-5</a:t>
            </a:r>
            <a:r>
              <a:rPr lang="tr-TR" spc="6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5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ek-6</a:t>
            </a:r>
            <a:r>
              <a:rPr lang="tr-TR" spc="5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kapsamındaki</a:t>
            </a:r>
            <a:r>
              <a:rPr lang="tr-TR" spc="5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sigortalılar,</a:t>
            </a:r>
            <a:r>
              <a:rPr lang="tr-TR" spc="5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borçlarını</a:t>
            </a:r>
            <a:r>
              <a:rPr lang="tr-TR" spc="6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yapılandırması</a:t>
            </a:r>
            <a:r>
              <a:rPr lang="tr-TR" spc="6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6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ilk</a:t>
            </a:r>
            <a:r>
              <a:rPr lang="tr-TR" spc="5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taksiti</a:t>
            </a:r>
          </a:p>
          <a:p>
            <a:pPr marL="445770" marR="50800">
              <a:lnSpc>
                <a:spcPct val="143300"/>
              </a:lnSpc>
              <a:spcBef>
                <a:spcPts val="15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ödemeleri</a:t>
            </a:r>
            <a:r>
              <a:rPr lang="tr-TR" spc="1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halinde</a:t>
            </a:r>
            <a:r>
              <a:rPr lang="tr-TR" spc="10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yapılandırma</a:t>
            </a:r>
            <a:r>
              <a:rPr lang="tr-TR" spc="10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kapsamı</a:t>
            </a:r>
            <a:r>
              <a:rPr lang="tr-TR" spc="114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dışında</a:t>
            </a:r>
            <a:r>
              <a:rPr lang="tr-TR" spc="12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60</a:t>
            </a:r>
            <a:r>
              <a:rPr lang="tr-TR" spc="1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gün</a:t>
            </a:r>
            <a:r>
              <a:rPr lang="tr-TR" spc="1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114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üzeri</a:t>
            </a:r>
            <a:r>
              <a:rPr lang="tr-TR" spc="1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prim</a:t>
            </a:r>
            <a:r>
              <a:rPr lang="tr-TR" spc="1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borçlarının</a:t>
            </a:r>
            <a:r>
              <a:rPr lang="tr-TR" spc="1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bulunmaması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koşuluyla </a:t>
            </a:r>
            <a:r>
              <a:rPr lang="tr-TR" spc="-5" dirty="0" smtClean="0">
                <a:latin typeface="Times New Roman"/>
                <a:cs typeface="Times New Roman"/>
              </a:rPr>
              <a:t>sağlık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yardımlarından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yararlanabilecektir.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indent="-229235">
              <a:lnSpc>
                <a:spcPct val="100000"/>
              </a:lnSpc>
              <a:spcBef>
                <a:spcPts val="635"/>
              </a:spcBef>
              <a:buClr>
                <a:srgbClr val="171717"/>
              </a:buClr>
              <a:buChar char="•"/>
              <a:tabLst>
                <a:tab pos="445770" algn="l"/>
                <a:tab pos="446405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Rücu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alacakları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kanuni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faiz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yerine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Yİ-ÜFE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ile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güncellenerek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yapılandırılabilecektir.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indent="-229235">
              <a:lnSpc>
                <a:spcPct val="100000"/>
              </a:lnSpc>
              <a:spcBef>
                <a:spcPts val="625"/>
              </a:spcBef>
              <a:buClr>
                <a:srgbClr val="171717"/>
              </a:buClr>
              <a:buChar char="•"/>
              <a:tabLst>
                <a:tab pos="445770" algn="l"/>
                <a:tab pos="446405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Yersiz</a:t>
            </a:r>
            <a:r>
              <a:rPr lang="tr-TR" spc="-4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ödenen</a:t>
            </a:r>
            <a:r>
              <a:rPr lang="tr-TR" spc="-3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aylık</a:t>
            </a:r>
            <a:r>
              <a:rPr lang="tr-TR" spc="-4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gelirler</a:t>
            </a:r>
            <a:r>
              <a:rPr lang="tr-TR" spc="-4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kanuni</a:t>
            </a:r>
            <a:r>
              <a:rPr lang="tr-TR" spc="-4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faiz</a:t>
            </a:r>
            <a:r>
              <a:rPr lang="tr-TR" spc="-4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yerine</a:t>
            </a:r>
            <a:r>
              <a:rPr lang="tr-TR" spc="-4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Yİ-ÜFE</a:t>
            </a:r>
            <a:r>
              <a:rPr lang="tr-TR" spc="-3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ile</a:t>
            </a:r>
            <a:r>
              <a:rPr lang="tr-TR" spc="-4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güncellenerek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yapılandırılabilecektir.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marR="43815" indent="-228600" algn="just">
              <a:lnSpc>
                <a:spcPct val="143700"/>
              </a:lnSpc>
              <a:spcBef>
                <a:spcPts val="5"/>
              </a:spcBef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Yapılandırmadan </a:t>
            </a:r>
            <a:r>
              <a:rPr lang="tr-TR" dirty="0" smtClean="0">
                <a:latin typeface="Times New Roman"/>
                <a:cs typeface="Times New Roman"/>
              </a:rPr>
              <a:t>yararlanmak için 30/06/2023 </a:t>
            </a:r>
            <a:r>
              <a:rPr lang="tr-TR" spc="-5" dirty="0" smtClean="0">
                <a:latin typeface="Times New Roman"/>
                <a:cs typeface="Times New Roman"/>
              </a:rPr>
              <a:t>tarihine kadar başvuruda bulunmak gerekmekte </a:t>
            </a:r>
            <a:r>
              <a:rPr lang="tr-TR" dirty="0" smtClean="0">
                <a:latin typeface="Times New Roman"/>
                <a:cs typeface="Times New Roman"/>
              </a:rPr>
              <a:t> olup</a:t>
            </a:r>
            <a:r>
              <a:rPr lang="tr-TR" spc="-4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ilk</a:t>
            </a:r>
            <a:r>
              <a:rPr lang="tr-TR" spc="-4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taksit</a:t>
            </a:r>
            <a:r>
              <a:rPr lang="tr-TR" spc="-3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31/07/2023’e</a:t>
            </a:r>
            <a:r>
              <a:rPr lang="tr-TR" spc="-4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kadar</a:t>
            </a:r>
            <a:r>
              <a:rPr lang="tr-TR" spc="-4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ödenmek</a:t>
            </a:r>
            <a:r>
              <a:rPr lang="tr-TR" spc="-3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üzere, </a:t>
            </a:r>
            <a:r>
              <a:rPr lang="tr-TR" spc="-29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aylık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dönemlerde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en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fazla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48 taksitte </a:t>
            </a:r>
            <a:r>
              <a:rPr lang="tr-TR" spc="-5" dirty="0" smtClean="0">
                <a:latin typeface="Times New Roman"/>
                <a:cs typeface="Times New Roman"/>
              </a:rPr>
              <a:t>ödenebilecektir.</a:t>
            </a:r>
          </a:p>
          <a:p>
            <a:pPr marL="445770" marR="43815" indent="-228600" algn="just">
              <a:lnSpc>
                <a:spcPct val="143700"/>
              </a:lnSpc>
              <a:spcBef>
                <a:spcPts val="5"/>
              </a:spcBef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Taksitle ödemelerde uygulanacak katsayılar, </a:t>
            </a:r>
            <a:r>
              <a:rPr lang="tr-TR" dirty="0" smtClean="0">
                <a:latin typeface="Times New Roman"/>
                <a:cs typeface="Times New Roman"/>
              </a:rPr>
              <a:t>12 </a:t>
            </a:r>
            <a:r>
              <a:rPr lang="tr-TR" spc="-5" dirty="0" smtClean="0">
                <a:latin typeface="Times New Roman"/>
                <a:cs typeface="Times New Roman"/>
              </a:rPr>
              <a:t>eşit </a:t>
            </a:r>
            <a:r>
              <a:rPr lang="tr-TR" dirty="0" smtClean="0">
                <a:latin typeface="Times New Roman"/>
                <a:cs typeface="Times New Roman"/>
              </a:rPr>
              <a:t>taksit için </a:t>
            </a:r>
            <a:r>
              <a:rPr lang="tr-TR" spc="-5" dirty="0" smtClean="0">
                <a:latin typeface="Times New Roman"/>
                <a:cs typeface="Times New Roman"/>
              </a:rPr>
              <a:t>(1,09), </a:t>
            </a:r>
            <a:r>
              <a:rPr lang="tr-TR" dirty="0" smtClean="0">
                <a:latin typeface="Times New Roman"/>
                <a:cs typeface="Times New Roman"/>
              </a:rPr>
              <a:t>18 </a:t>
            </a:r>
            <a:r>
              <a:rPr lang="tr-TR" spc="-5" dirty="0" smtClean="0">
                <a:latin typeface="Times New Roman"/>
                <a:cs typeface="Times New Roman"/>
              </a:rPr>
              <a:t>taksit </a:t>
            </a:r>
            <a:r>
              <a:rPr lang="tr-TR" dirty="0" smtClean="0">
                <a:latin typeface="Times New Roman"/>
                <a:cs typeface="Times New Roman"/>
              </a:rPr>
              <a:t>için </a:t>
            </a:r>
            <a:r>
              <a:rPr lang="tr-TR" spc="-5" dirty="0" smtClean="0">
                <a:latin typeface="Times New Roman"/>
                <a:cs typeface="Times New Roman"/>
              </a:rPr>
              <a:t>(1,135), </a:t>
            </a:r>
            <a:r>
              <a:rPr lang="tr-TR" dirty="0" smtClean="0">
                <a:latin typeface="Times New Roman"/>
                <a:cs typeface="Times New Roman"/>
              </a:rPr>
              <a:t>24 </a:t>
            </a:r>
            <a:r>
              <a:rPr lang="tr-TR" spc="-5" dirty="0" smtClean="0">
                <a:latin typeface="Times New Roman"/>
                <a:cs typeface="Times New Roman"/>
              </a:rPr>
              <a:t>eşit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 için</a:t>
            </a:r>
            <a:r>
              <a:rPr lang="tr-TR" spc="-5" dirty="0" smtClean="0">
                <a:latin typeface="Times New Roman"/>
                <a:cs typeface="Times New Roman"/>
              </a:rPr>
              <a:t> (1,18),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36 </a:t>
            </a:r>
            <a:r>
              <a:rPr lang="tr-TR" spc="-5" dirty="0" smtClean="0">
                <a:latin typeface="Times New Roman"/>
                <a:cs typeface="Times New Roman"/>
              </a:rPr>
              <a:t>eşit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 için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(1,27),</a:t>
            </a:r>
            <a:r>
              <a:rPr lang="tr-TR" dirty="0" smtClean="0">
                <a:latin typeface="Times New Roman"/>
                <a:cs typeface="Times New Roman"/>
              </a:rPr>
              <a:t> 48 </a:t>
            </a:r>
            <a:r>
              <a:rPr lang="tr-TR" spc="-5" dirty="0" smtClean="0">
                <a:latin typeface="Times New Roman"/>
                <a:cs typeface="Times New Roman"/>
              </a:rPr>
              <a:t>eşit</a:t>
            </a:r>
            <a:r>
              <a:rPr lang="tr-TR" dirty="0" smtClean="0">
                <a:latin typeface="Times New Roman"/>
                <a:cs typeface="Times New Roman"/>
              </a:rPr>
              <a:t> taksit için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(1,36) olarak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belirlenmiştir.</a:t>
            </a: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15363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1314872"/>
            <a:ext cx="12006649" cy="3858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5770" indent="-229235" algn="just">
              <a:lnSpc>
                <a:spcPct val="100000"/>
              </a:lnSpc>
              <a:spcBef>
                <a:spcPts val="445"/>
              </a:spcBef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Belediyeler</a:t>
            </a:r>
            <a:r>
              <a:rPr lang="tr-TR" spc="50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50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bunlara</a:t>
            </a:r>
            <a:r>
              <a:rPr lang="tr-TR" spc="5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bağlı</a:t>
            </a:r>
            <a:r>
              <a:rPr lang="tr-TR" spc="5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müstakil</a:t>
            </a:r>
            <a:r>
              <a:rPr lang="tr-TR" spc="5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bütçeli</a:t>
            </a:r>
            <a:r>
              <a:rPr lang="tr-TR" spc="50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50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kamu</a:t>
            </a:r>
            <a:r>
              <a:rPr lang="tr-TR" spc="5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tüzel</a:t>
            </a:r>
            <a:r>
              <a:rPr lang="tr-TR" spc="5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kişiliğini</a:t>
            </a:r>
            <a:r>
              <a:rPr lang="tr-TR" spc="5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haiz</a:t>
            </a:r>
            <a:r>
              <a:rPr lang="tr-TR" spc="509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kuruluşlarca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>
              <a:lnSpc>
                <a:spcPct val="100000"/>
              </a:lnSpc>
              <a:spcBef>
                <a:spcPts val="635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yapılandırılan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borçlar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aylık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dönemler</a:t>
            </a:r>
            <a:r>
              <a:rPr lang="tr-TR" spc="-5" dirty="0" smtClean="0">
                <a:latin typeface="Times New Roman"/>
                <a:cs typeface="Times New Roman"/>
              </a:rPr>
              <a:t> halinde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azami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120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eşit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taksitte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ödenebilecektir.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indent="-228600">
              <a:lnSpc>
                <a:spcPct val="100000"/>
              </a:lnSpc>
              <a:spcBef>
                <a:spcPts val="625"/>
              </a:spcBef>
              <a:buClr>
                <a:srgbClr val="171717"/>
              </a:buClr>
              <a:buChar char="•"/>
              <a:tabLst>
                <a:tab pos="445770" algn="l"/>
                <a:tab pos="446405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Bu</a:t>
            </a:r>
            <a:r>
              <a:rPr lang="tr-TR" spc="14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taksitler</a:t>
            </a:r>
            <a:r>
              <a:rPr lang="tr-TR" spc="14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%40</a:t>
            </a:r>
            <a:r>
              <a:rPr lang="tr-TR" spc="16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oranı</a:t>
            </a:r>
            <a:r>
              <a:rPr lang="tr-TR" spc="17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dikkate</a:t>
            </a:r>
            <a:r>
              <a:rPr lang="tr-TR" spc="14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alınmaksızın</a:t>
            </a:r>
            <a:r>
              <a:rPr lang="tr-TR" spc="15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genel</a:t>
            </a:r>
            <a:r>
              <a:rPr lang="tr-TR" spc="15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bütçe</a:t>
            </a:r>
            <a:r>
              <a:rPr lang="tr-TR" spc="15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paylarından</a:t>
            </a:r>
            <a:r>
              <a:rPr lang="tr-TR" spc="17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kesinti</a:t>
            </a:r>
            <a:r>
              <a:rPr lang="tr-TR" spc="15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yapılmak</a:t>
            </a:r>
            <a:r>
              <a:rPr lang="tr-TR" spc="14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suretiyle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marR="50165">
              <a:lnSpc>
                <a:spcPct val="143300"/>
              </a:lnSpc>
              <a:spcBef>
                <a:spcPts val="15"/>
              </a:spcBef>
            </a:pPr>
            <a:r>
              <a:rPr lang="tr-TR" dirty="0" smtClean="0">
                <a:latin typeface="Times New Roman"/>
                <a:cs typeface="Times New Roman"/>
              </a:rPr>
              <a:t>tahsil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edilecektir.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Ancak</a:t>
            </a:r>
            <a:r>
              <a:rPr lang="tr-TR" spc="3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kesinti</a:t>
            </a:r>
            <a:r>
              <a:rPr lang="tr-TR" spc="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tutarı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genel</a:t>
            </a:r>
            <a:r>
              <a:rPr lang="tr-TR" spc="2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bütçe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vergi</a:t>
            </a:r>
            <a:r>
              <a:rPr lang="tr-TR" spc="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gelirleri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tahsilat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toplamı</a:t>
            </a:r>
            <a:r>
              <a:rPr lang="tr-TR" spc="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üzerinden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ayrılan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payların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%50’sini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geçemeyecektir.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marR="43815" indent="-228600" algn="just">
              <a:lnSpc>
                <a:spcPct val="143300"/>
              </a:lnSpc>
              <a:spcBef>
                <a:spcPts val="15"/>
              </a:spcBef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Taksitler genel </a:t>
            </a:r>
            <a:r>
              <a:rPr lang="tr-TR" dirty="0" smtClean="0">
                <a:latin typeface="Times New Roman"/>
                <a:cs typeface="Times New Roman"/>
              </a:rPr>
              <a:t>bütçe </a:t>
            </a:r>
            <a:r>
              <a:rPr lang="tr-TR" spc="-5" dirty="0" smtClean="0">
                <a:latin typeface="Times New Roman"/>
                <a:cs typeface="Times New Roman"/>
              </a:rPr>
              <a:t>paylarını aştığı takdirde eksik kalan tutarlar belediyelerce </a:t>
            </a:r>
            <a:r>
              <a:rPr lang="tr-TR" dirty="0" smtClean="0">
                <a:latin typeface="Times New Roman"/>
                <a:cs typeface="Times New Roman"/>
              </a:rPr>
              <a:t>takip </a:t>
            </a:r>
            <a:r>
              <a:rPr lang="tr-TR" spc="5" dirty="0" smtClean="0">
                <a:latin typeface="Times New Roman"/>
                <a:cs typeface="Times New Roman"/>
              </a:rPr>
              <a:t>eden </a:t>
            </a:r>
            <a:r>
              <a:rPr lang="tr-TR" spc="-5" dirty="0" smtClean="0">
                <a:latin typeface="Times New Roman"/>
                <a:cs typeface="Times New Roman"/>
              </a:rPr>
              <a:t>ay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sonuna kadar</a:t>
            </a:r>
            <a:r>
              <a:rPr lang="tr-TR" dirty="0" smtClean="0">
                <a:latin typeface="Times New Roman"/>
                <a:cs typeface="Times New Roman"/>
              </a:rPr>
              <a:t> vade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farkı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alınmaksızın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ödenecektir.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marR="44450" indent="-228600" algn="just">
              <a:lnSpc>
                <a:spcPct val="143700"/>
              </a:lnSpc>
              <a:spcBef>
                <a:spcPts val="5"/>
              </a:spcBef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Belediyelerin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yapılandırmalarında;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12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eşit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için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(1,09),</a:t>
            </a:r>
            <a:r>
              <a:rPr lang="tr-TR" spc="-3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18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eşit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için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(1,135),</a:t>
            </a:r>
            <a:r>
              <a:rPr lang="tr-TR" spc="-3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24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eşit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 </a:t>
            </a:r>
            <a:r>
              <a:rPr lang="tr-TR" spc="-29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için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(1,18),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36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eşit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için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(1,27),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48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eşit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için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(1,36),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60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eşit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için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(1,45),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72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eşit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 </a:t>
            </a:r>
            <a:r>
              <a:rPr lang="tr-TR" spc="-28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için </a:t>
            </a:r>
            <a:r>
              <a:rPr lang="tr-TR" spc="-5" dirty="0" smtClean="0">
                <a:latin typeface="Times New Roman"/>
                <a:cs typeface="Times New Roman"/>
              </a:rPr>
              <a:t>(1,54),</a:t>
            </a:r>
            <a:r>
              <a:rPr lang="tr-TR" dirty="0" smtClean="0">
                <a:latin typeface="Times New Roman"/>
                <a:cs typeface="Times New Roman"/>
              </a:rPr>
              <a:t> 120 taksit için </a:t>
            </a:r>
            <a:r>
              <a:rPr lang="tr-TR" spc="-5" dirty="0" smtClean="0">
                <a:latin typeface="Times New Roman"/>
                <a:cs typeface="Times New Roman"/>
              </a:rPr>
              <a:t>(1,9) katsayısı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uygulanacaktır.</a:t>
            </a: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13113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23568" y="1017920"/>
            <a:ext cx="11911914" cy="4067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5770" marR="44450" indent="-228600" algn="just">
              <a:lnSpc>
                <a:spcPct val="143700"/>
              </a:lnSpc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Yapılandırılan borçlar Gençlik </a:t>
            </a:r>
            <a:r>
              <a:rPr lang="tr-TR" dirty="0" smtClean="0">
                <a:latin typeface="Times New Roman"/>
                <a:cs typeface="Times New Roman"/>
              </a:rPr>
              <a:t>ve Spor Bakanlığı, </a:t>
            </a:r>
            <a:r>
              <a:rPr lang="tr-TR" spc="-5" dirty="0" smtClean="0">
                <a:latin typeface="Times New Roman"/>
                <a:cs typeface="Times New Roman"/>
              </a:rPr>
              <a:t>Türkiye Futbol Federasyonu </a:t>
            </a:r>
            <a:r>
              <a:rPr lang="tr-TR" dirty="0" smtClean="0">
                <a:latin typeface="Times New Roman"/>
                <a:cs typeface="Times New Roman"/>
              </a:rPr>
              <a:t>ve </a:t>
            </a:r>
            <a:r>
              <a:rPr lang="tr-TR" spc="-5" dirty="0" smtClean="0">
                <a:latin typeface="Times New Roman"/>
                <a:cs typeface="Times New Roman"/>
              </a:rPr>
              <a:t>bağımsız </a:t>
            </a:r>
            <a:r>
              <a:rPr lang="tr-TR" dirty="0" smtClean="0">
                <a:latin typeface="Times New Roman"/>
                <a:cs typeface="Times New Roman"/>
              </a:rPr>
              <a:t>spor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federasyonlarına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tescil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edilmiş</a:t>
            </a:r>
            <a:r>
              <a:rPr lang="tr-TR" dirty="0" smtClean="0">
                <a:latin typeface="Times New Roman"/>
                <a:cs typeface="Times New Roman"/>
              </a:rPr>
              <a:t> olan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Türkiye’de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sportif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alanda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faaliyette</a:t>
            </a:r>
            <a:r>
              <a:rPr lang="tr-TR" spc="5" dirty="0" smtClean="0">
                <a:latin typeface="Times New Roman"/>
                <a:cs typeface="Times New Roman"/>
              </a:rPr>
              <a:t> bulunan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spor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kulüplerince aylık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dönemler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azami</a:t>
            </a:r>
            <a:r>
              <a:rPr lang="tr-TR" spc="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yüz</a:t>
            </a:r>
            <a:r>
              <a:rPr lang="tr-TR" spc="-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yirmi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(120)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eşit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taksitte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ödenebilirler.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marR="46355" indent="-228600" algn="just">
              <a:lnSpc>
                <a:spcPct val="143300"/>
              </a:lnSpc>
              <a:spcBef>
                <a:spcPts val="15"/>
              </a:spcBef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Spor </a:t>
            </a:r>
            <a:r>
              <a:rPr lang="tr-TR" spc="-5" dirty="0" smtClean="0">
                <a:latin typeface="Times New Roman"/>
                <a:cs typeface="Times New Roman"/>
              </a:rPr>
              <a:t>Kulüplerinin yapılandırmasında; </a:t>
            </a:r>
            <a:r>
              <a:rPr lang="tr-TR" dirty="0" smtClean="0">
                <a:latin typeface="Times New Roman"/>
                <a:cs typeface="Times New Roman"/>
              </a:rPr>
              <a:t>12 </a:t>
            </a:r>
            <a:r>
              <a:rPr lang="tr-TR" spc="-5" dirty="0" smtClean="0">
                <a:latin typeface="Times New Roman"/>
                <a:cs typeface="Times New Roman"/>
              </a:rPr>
              <a:t>eşit </a:t>
            </a:r>
            <a:r>
              <a:rPr lang="tr-TR" dirty="0" smtClean="0">
                <a:latin typeface="Times New Roman"/>
                <a:cs typeface="Times New Roman"/>
              </a:rPr>
              <a:t>taksit için </a:t>
            </a:r>
            <a:r>
              <a:rPr lang="tr-TR" spc="-5" dirty="0" smtClean="0">
                <a:latin typeface="Times New Roman"/>
                <a:cs typeface="Times New Roman"/>
              </a:rPr>
              <a:t>(1,09), </a:t>
            </a:r>
            <a:r>
              <a:rPr lang="tr-TR" dirty="0" smtClean="0">
                <a:latin typeface="Times New Roman"/>
                <a:cs typeface="Times New Roman"/>
              </a:rPr>
              <a:t>18 </a:t>
            </a:r>
            <a:r>
              <a:rPr lang="tr-TR" spc="-5" dirty="0" smtClean="0">
                <a:latin typeface="Times New Roman"/>
                <a:cs typeface="Times New Roman"/>
              </a:rPr>
              <a:t>eşit </a:t>
            </a:r>
            <a:r>
              <a:rPr lang="tr-TR" dirty="0" smtClean="0">
                <a:latin typeface="Times New Roman"/>
                <a:cs typeface="Times New Roman"/>
              </a:rPr>
              <a:t>taksit için </a:t>
            </a:r>
            <a:r>
              <a:rPr lang="tr-TR" spc="-5" dirty="0" smtClean="0">
                <a:latin typeface="Times New Roman"/>
                <a:cs typeface="Times New Roman"/>
              </a:rPr>
              <a:t>(1,135), </a:t>
            </a:r>
            <a:r>
              <a:rPr lang="tr-TR" dirty="0" smtClean="0">
                <a:latin typeface="Times New Roman"/>
                <a:cs typeface="Times New Roman"/>
              </a:rPr>
              <a:t>24 </a:t>
            </a:r>
            <a:r>
              <a:rPr lang="tr-TR" spc="-5" dirty="0" smtClean="0">
                <a:latin typeface="Times New Roman"/>
                <a:cs typeface="Times New Roman"/>
              </a:rPr>
              <a:t>eşit </a:t>
            </a:r>
            <a:r>
              <a:rPr lang="tr-TR" dirty="0" smtClean="0">
                <a:latin typeface="Times New Roman"/>
                <a:cs typeface="Times New Roman"/>
              </a:rPr>
              <a:t> taksit için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(1,18),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36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eşit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için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(1,54),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120 </a:t>
            </a:r>
            <a:r>
              <a:rPr lang="tr-TR" spc="-5" dirty="0" smtClean="0">
                <a:latin typeface="Times New Roman"/>
                <a:cs typeface="Times New Roman"/>
              </a:rPr>
              <a:t>eşit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taksit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için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(1,9)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katsayısı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uygulanacaktır.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marR="43815" indent="-228600" algn="just">
              <a:lnSpc>
                <a:spcPct val="143300"/>
              </a:lnSpc>
              <a:spcBef>
                <a:spcPts val="10"/>
              </a:spcBef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Yapılandırmanın </a:t>
            </a:r>
            <a:r>
              <a:rPr lang="tr-TR" dirty="0" smtClean="0">
                <a:latin typeface="Times New Roman"/>
                <a:cs typeface="Times New Roman"/>
              </a:rPr>
              <a:t>bozulmaması için ilk iki </a:t>
            </a:r>
            <a:r>
              <a:rPr lang="tr-TR" spc="-5" dirty="0" smtClean="0">
                <a:latin typeface="Times New Roman"/>
                <a:cs typeface="Times New Roman"/>
              </a:rPr>
              <a:t>taksitin süresinde </a:t>
            </a:r>
            <a:r>
              <a:rPr lang="tr-TR" dirty="0" smtClean="0">
                <a:latin typeface="Times New Roman"/>
                <a:cs typeface="Times New Roman"/>
              </a:rPr>
              <a:t>ve tam olarak </a:t>
            </a:r>
            <a:r>
              <a:rPr lang="tr-TR" spc="-5" dirty="0" smtClean="0">
                <a:latin typeface="Times New Roman"/>
                <a:cs typeface="Times New Roman"/>
              </a:rPr>
              <a:t>ödenmesi ayrıca </a:t>
            </a:r>
            <a:r>
              <a:rPr lang="tr-TR" dirty="0" smtClean="0">
                <a:latin typeface="Times New Roman"/>
                <a:cs typeface="Times New Roman"/>
              </a:rPr>
              <a:t>bir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takvim yılında üç </a:t>
            </a:r>
            <a:r>
              <a:rPr lang="tr-TR" spc="-5" dirty="0" smtClean="0">
                <a:latin typeface="Times New Roman"/>
                <a:cs typeface="Times New Roman"/>
              </a:rPr>
              <a:t>veya daha az </a:t>
            </a:r>
            <a:r>
              <a:rPr lang="tr-TR" dirty="0" smtClean="0">
                <a:latin typeface="Times New Roman"/>
                <a:cs typeface="Times New Roman"/>
              </a:rPr>
              <a:t>taksitin </a:t>
            </a:r>
            <a:r>
              <a:rPr lang="tr-TR" spc="-5" dirty="0" smtClean="0">
                <a:latin typeface="Times New Roman"/>
                <a:cs typeface="Times New Roman"/>
              </a:rPr>
              <a:t>süresinde ödenmemesi halinde </a:t>
            </a:r>
            <a:r>
              <a:rPr lang="tr-TR" dirty="0" smtClean="0">
                <a:latin typeface="Times New Roman"/>
                <a:cs typeface="Times New Roman"/>
              </a:rPr>
              <a:t>bu taksitlerin, </a:t>
            </a:r>
            <a:r>
              <a:rPr lang="tr-TR" spc="-5" dirty="0" smtClean="0">
                <a:latin typeface="Times New Roman"/>
                <a:cs typeface="Times New Roman"/>
              </a:rPr>
              <a:t>son taksiti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izleyen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ayın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sonuna </a:t>
            </a:r>
            <a:r>
              <a:rPr lang="tr-TR" dirty="0" smtClean="0">
                <a:latin typeface="Times New Roman"/>
                <a:cs typeface="Times New Roman"/>
              </a:rPr>
              <a:t>kadar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geç </a:t>
            </a:r>
            <a:r>
              <a:rPr lang="tr-TR" dirty="0" smtClean="0">
                <a:latin typeface="Times New Roman"/>
                <a:cs typeface="Times New Roman"/>
              </a:rPr>
              <a:t>ödeme</a:t>
            </a:r>
            <a:r>
              <a:rPr lang="tr-TR" spc="-5" dirty="0" smtClean="0">
                <a:latin typeface="Times New Roman"/>
                <a:cs typeface="Times New Roman"/>
              </a:rPr>
              <a:t> zammıyla</a:t>
            </a:r>
            <a:r>
              <a:rPr lang="tr-TR" dirty="0" smtClean="0">
                <a:latin typeface="Times New Roman"/>
                <a:cs typeface="Times New Roman"/>
              </a:rPr>
              <a:t> ödenmesi </a:t>
            </a:r>
            <a:r>
              <a:rPr lang="tr-TR" spc="-5" dirty="0" smtClean="0">
                <a:latin typeface="Times New Roman"/>
                <a:cs typeface="Times New Roman"/>
              </a:rPr>
              <a:t>gerekmektedir.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marR="49530" indent="-228600" algn="just">
              <a:lnSpc>
                <a:spcPct val="143500"/>
              </a:lnSpc>
              <a:spcBef>
                <a:spcPts val="10"/>
              </a:spcBef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Yapılandırmanın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bozulması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halinde,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borçlular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ödedikleri</a:t>
            </a:r>
            <a:r>
              <a:rPr lang="tr-TR" dirty="0" smtClean="0">
                <a:latin typeface="Times New Roman"/>
                <a:cs typeface="Times New Roman"/>
              </a:rPr>
              <a:t> taksit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tutarları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kadar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yapılandırma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hükümlerinden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yararlanabilecektir.</a:t>
            </a: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75558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1267884"/>
            <a:ext cx="11899556" cy="4522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5770" indent="-229235" algn="just">
              <a:lnSpc>
                <a:spcPct val="100000"/>
              </a:lnSpc>
              <a:spcBef>
                <a:spcPts val="635"/>
              </a:spcBef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Daha </a:t>
            </a:r>
            <a:r>
              <a:rPr lang="tr-TR" dirty="0" smtClean="0">
                <a:latin typeface="Times New Roman"/>
                <a:cs typeface="Times New Roman"/>
              </a:rPr>
              <a:t>önce tatbik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edilen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hacizler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bu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kanuna göre</a:t>
            </a:r>
            <a:r>
              <a:rPr lang="tr-TR" spc="-5" dirty="0" smtClean="0">
                <a:latin typeface="Times New Roman"/>
                <a:cs typeface="Times New Roman"/>
              </a:rPr>
              <a:t> yapılacak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ödemeler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nispetinde </a:t>
            </a:r>
            <a:r>
              <a:rPr lang="tr-TR" spc="-5" dirty="0" smtClean="0">
                <a:latin typeface="Times New Roman"/>
                <a:cs typeface="Times New Roman"/>
              </a:rPr>
              <a:t>kaldırılacaktır.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marR="48260" indent="-228600" algn="just">
              <a:lnSpc>
                <a:spcPts val="2080"/>
              </a:lnSpc>
              <a:spcBef>
                <a:spcPts val="160"/>
              </a:spcBef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6736,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7020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7143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sayılı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Kanunlara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göre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yapılandırılan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yapılandırmaları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devam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eden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alacaklar </a:t>
            </a:r>
            <a:r>
              <a:rPr lang="tr-TR" spc="-29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için, bu </a:t>
            </a:r>
            <a:r>
              <a:rPr lang="tr-TR" spc="-5" dirty="0" smtClean="0">
                <a:latin typeface="Times New Roman"/>
                <a:cs typeface="Times New Roman"/>
              </a:rPr>
              <a:t>kanun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hükümlerinden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yararlanılamayacaktır.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indent="-229235" algn="just">
              <a:lnSpc>
                <a:spcPct val="100000"/>
              </a:lnSpc>
              <a:spcBef>
                <a:spcPts val="445"/>
              </a:spcBef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Kanunun</a:t>
            </a:r>
            <a:r>
              <a:rPr lang="tr-TR" spc="30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yayımlandığı</a:t>
            </a:r>
            <a:r>
              <a:rPr lang="tr-TR" spc="3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</a:t>
            </a:r>
            <a:r>
              <a:rPr lang="tr-TR" spc="3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itibarıyla</a:t>
            </a:r>
            <a:r>
              <a:rPr lang="tr-TR" spc="30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7256</a:t>
            </a:r>
            <a:r>
              <a:rPr lang="tr-TR" spc="30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sayılı</a:t>
            </a:r>
            <a:r>
              <a:rPr lang="tr-TR" spc="3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</a:t>
            </a:r>
            <a:r>
              <a:rPr lang="tr-TR" spc="32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ile  7326</a:t>
            </a:r>
            <a:r>
              <a:rPr lang="tr-TR" spc="30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sayılı</a:t>
            </a:r>
            <a:r>
              <a:rPr lang="tr-TR" spc="3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</a:t>
            </a:r>
            <a:r>
              <a:rPr lang="tr-TR" spc="3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kapsamında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marR="48260" algn="just">
              <a:lnSpc>
                <a:spcPct val="143300"/>
              </a:lnSpc>
              <a:spcBef>
                <a:spcPts val="15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yapılandırmaları bozma </a:t>
            </a:r>
            <a:r>
              <a:rPr lang="tr-TR" dirty="0" smtClean="0">
                <a:latin typeface="Times New Roman"/>
                <a:cs typeface="Times New Roman"/>
              </a:rPr>
              <a:t>koşuluna </a:t>
            </a:r>
            <a:r>
              <a:rPr lang="tr-TR" spc="-5" dirty="0" smtClean="0">
                <a:latin typeface="Times New Roman"/>
                <a:cs typeface="Times New Roman"/>
              </a:rPr>
              <a:t>girmemiş </a:t>
            </a:r>
            <a:r>
              <a:rPr lang="tr-TR" dirty="0" smtClean="0">
                <a:latin typeface="Times New Roman"/>
                <a:cs typeface="Times New Roman"/>
              </a:rPr>
              <a:t>ve </a:t>
            </a:r>
            <a:r>
              <a:rPr lang="tr-TR" spc="-5" dirty="0" smtClean="0">
                <a:latin typeface="Times New Roman"/>
                <a:cs typeface="Times New Roman"/>
              </a:rPr>
              <a:t>hala taksitlerini ödemekte </a:t>
            </a:r>
            <a:r>
              <a:rPr lang="tr-TR" dirty="0" smtClean="0">
                <a:latin typeface="Times New Roman"/>
                <a:cs typeface="Times New Roman"/>
              </a:rPr>
              <a:t>olan </a:t>
            </a:r>
            <a:r>
              <a:rPr lang="tr-TR" spc="-5" dirty="0" smtClean="0">
                <a:latin typeface="Times New Roman"/>
                <a:cs typeface="Times New Roman"/>
              </a:rPr>
              <a:t>işverenler </a:t>
            </a:r>
            <a:r>
              <a:rPr lang="tr-TR" dirty="0" smtClean="0">
                <a:latin typeface="Times New Roman"/>
                <a:cs typeface="Times New Roman"/>
              </a:rPr>
              <a:t>talep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etmeleri</a:t>
            </a:r>
            <a:r>
              <a:rPr lang="tr-TR" dirty="0" smtClean="0">
                <a:latin typeface="Times New Roman"/>
                <a:cs typeface="Times New Roman"/>
              </a:rPr>
              <a:t> halinde </a:t>
            </a:r>
            <a:r>
              <a:rPr lang="tr-TR" spc="-5" dirty="0" smtClean="0">
                <a:latin typeface="Times New Roman"/>
                <a:cs typeface="Times New Roman"/>
              </a:rPr>
              <a:t>yeni</a:t>
            </a:r>
            <a:r>
              <a:rPr lang="tr-TR" dirty="0" smtClean="0">
                <a:latin typeface="Times New Roman"/>
                <a:cs typeface="Times New Roman"/>
              </a:rPr>
              <a:t> yapılandırmadan </a:t>
            </a:r>
            <a:r>
              <a:rPr lang="tr-TR" spc="-5" dirty="0" smtClean="0">
                <a:latin typeface="Times New Roman"/>
                <a:cs typeface="Times New Roman"/>
              </a:rPr>
              <a:t>yararlanabileceklerdir.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marR="47625" indent="-228600" algn="just">
              <a:lnSpc>
                <a:spcPct val="143800"/>
              </a:lnSpc>
              <a:spcBef>
                <a:spcPts val="5"/>
              </a:spcBef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Kanunun</a:t>
            </a:r>
            <a:r>
              <a:rPr lang="tr-TR" spc="8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yürürlüğe</a:t>
            </a:r>
            <a:r>
              <a:rPr lang="tr-TR" spc="8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girdiği</a:t>
            </a:r>
            <a:r>
              <a:rPr lang="tr-TR" spc="9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</a:t>
            </a:r>
            <a:r>
              <a:rPr lang="tr-TR" spc="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itibarıyla</a:t>
            </a:r>
            <a:r>
              <a:rPr lang="tr-TR" spc="8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6183</a:t>
            </a:r>
            <a:r>
              <a:rPr lang="tr-TR" spc="8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sayılı</a:t>
            </a:r>
            <a:r>
              <a:rPr lang="tr-TR" spc="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Kanunun</a:t>
            </a:r>
            <a:r>
              <a:rPr lang="tr-TR" spc="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48’inci</a:t>
            </a:r>
            <a:r>
              <a:rPr lang="tr-TR" spc="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maddesine</a:t>
            </a:r>
            <a:r>
              <a:rPr lang="tr-TR" spc="8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istinaden</a:t>
            </a:r>
            <a:r>
              <a:rPr lang="tr-TR" spc="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tecil </a:t>
            </a:r>
            <a:r>
              <a:rPr lang="tr-TR" spc="-29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 </a:t>
            </a:r>
            <a:r>
              <a:rPr lang="tr-TR" spc="-5" dirty="0" smtClean="0">
                <a:latin typeface="Times New Roman"/>
                <a:cs typeface="Times New Roman"/>
              </a:rPr>
              <a:t>taksitlendirmesi bozma </a:t>
            </a:r>
            <a:r>
              <a:rPr lang="tr-TR" dirty="0" smtClean="0">
                <a:latin typeface="Times New Roman"/>
                <a:cs typeface="Times New Roman"/>
              </a:rPr>
              <a:t>koşuluna </a:t>
            </a:r>
            <a:r>
              <a:rPr lang="tr-TR" spc="-5" dirty="0" smtClean="0">
                <a:latin typeface="Times New Roman"/>
                <a:cs typeface="Times New Roman"/>
              </a:rPr>
              <a:t>girmemiş </a:t>
            </a:r>
            <a:r>
              <a:rPr lang="tr-TR" dirty="0" smtClean="0">
                <a:latin typeface="Times New Roman"/>
                <a:cs typeface="Times New Roman"/>
              </a:rPr>
              <a:t>ve </a:t>
            </a:r>
            <a:r>
              <a:rPr lang="tr-TR" spc="-5" dirty="0" smtClean="0">
                <a:latin typeface="Times New Roman"/>
                <a:cs typeface="Times New Roman"/>
              </a:rPr>
              <a:t>hala taksitlerini ödemekte olanlar talep etmeleri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 yeni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yapılandırmadan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yararlanabileceklerdir.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marR="46990" indent="-228600" algn="just">
              <a:lnSpc>
                <a:spcPts val="2080"/>
              </a:lnSpc>
              <a:spcBef>
                <a:spcPts val="160"/>
              </a:spcBef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Kanun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hükümlerinden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yararlanmak</a:t>
            </a:r>
            <a:r>
              <a:rPr lang="tr-TR" dirty="0" smtClean="0">
                <a:latin typeface="Times New Roman"/>
                <a:cs typeface="Times New Roman"/>
              </a:rPr>
              <a:t> için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borçluların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dava</a:t>
            </a:r>
            <a:r>
              <a:rPr lang="tr-TR" dirty="0" smtClean="0">
                <a:latin typeface="Times New Roman"/>
                <a:cs typeface="Times New Roman"/>
              </a:rPr>
              <a:t> açmamaları,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açılan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davalardan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vazgeçmeleri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gerekmektedir.</a:t>
            </a:r>
          </a:p>
          <a:p>
            <a:pPr marL="445770" indent="-229235" algn="just">
              <a:lnSpc>
                <a:spcPct val="100000"/>
              </a:lnSpc>
              <a:spcBef>
                <a:spcPts val="440"/>
              </a:spcBef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Kanun</a:t>
            </a:r>
            <a:r>
              <a:rPr lang="tr-TR" spc="25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kapsamında</a:t>
            </a:r>
            <a:r>
              <a:rPr lang="tr-TR" spc="24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yapılandırılan</a:t>
            </a:r>
            <a:r>
              <a:rPr lang="tr-TR" spc="25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alacaklar</a:t>
            </a:r>
            <a:r>
              <a:rPr lang="tr-TR" spc="25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için,</a:t>
            </a:r>
            <a:r>
              <a:rPr lang="tr-TR" spc="26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kanunun</a:t>
            </a:r>
            <a:r>
              <a:rPr lang="tr-TR" spc="25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yayım</a:t>
            </a:r>
            <a:r>
              <a:rPr lang="tr-TR" spc="254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tarihinden</a:t>
            </a:r>
            <a:r>
              <a:rPr lang="tr-TR" spc="25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önce</a:t>
            </a:r>
            <a:r>
              <a:rPr lang="tr-TR" spc="24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tahsil</a:t>
            </a:r>
            <a:r>
              <a:rPr lang="tr-TR" spc="254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edilen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algn="just">
              <a:lnSpc>
                <a:spcPct val="100000"/>
              </a:lnSpc>
              <a:spcBef>
                <a:spcPts val="640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alacakların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ret</a:t>
            </a:r>
            <a:r>
              <a:rPr lang="tr-TR" dirty="0" smtClean="0">
                <a:latin typeface="Times New Roman"/>
                <a:cs typeface="Times New Roman"/>
              </a:rPr>
              <a:t> veya iadesi </a:t>
            </a:r>
            <a:r>
              <a:rPr lang="tr-TR" spc="-5" dirty="0" smtClean="0">
                <a:latin typeface="Times New Roman"/>
                <a:cs typeface="Times New Roman"/>
              </a:rPr>
              <a:t>yapılmayacaktır.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marR="46990" indent="-228600" algn="just">
              <a:lnSpc>
                <a:spcPts val="2080"/>
              </a:lnSpc>
              <a:spcBef>
                <a:spcPts val="160"/>
              </a:spcBef>
              <a:buClr>
                <a:srgbClr val="171717"/>
              </a:buClr>
              <a:buChar char="•"/>
              <a:tabLst>
                <a:tab pos="446405" algn="l"/>
              </a:tabLst>
            </a:pP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91235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1637506"/>
            <a:ext cx="11887200" cy="3560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5770" indent="-229235" algn="just">
              <a:lnSpc>
                <a:spcPct val="100000"/>
              </a:lnSpc>
              <a:spcBef>
                <a:spcPts val="440"/>
              </a:spcBef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Mücbir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sebep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hali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ilan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edilen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bölgelerde,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ilk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iki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taksiti</a:t>
            </a:r>
            <a:r>
              <a:rPr lang="tr-TR" spc="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ödeme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zorunluluğu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aranmayacaktır.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marR="9525" indent="-228600" algn="just">
              <a:lnSpc>
                <a:spcPct val="144200"/>
              </a:lnSpc>
              <a:spcBef>
                <a:spcPts val="5"/>
              </a:spcBef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06/02/2023 </a:t>
            </a:r>
            <a:r>
              <a:rPr lang="tr-TR" spc="-5" dirty="0" smtClean="0">
                <a:latin typeface="Times New Roman"/>
                <a:cs typeface="Times New Roman"/>
              </a:rPr>
              <a:t>tarihinde </a:t>
            </a:r>
            <a:r>
              <a:rPr lang="tr-TR" dirty="0" smtClean="0">
                <a:latin typeface="Times New Roman"/>
                <a:cs typeface="Times New Roman"/>
              </a:rPr>
              <a:t>meydana gelen </a:t>
            </a:r>
            <a:r>
              <a:rPr lang="tr-TR" spc="-5" dirty="0" smtClean="0">
                <a:latin typeface="Times New Roman"/>
                <a:cs typeface="Times New Roman"/>
              </a:rPr>
              <a:t>deprem </a:t>
            </a:r>
            <a:r>
              <a:rPr lang="tr-TR" dirty="0" smtClean="0">
                <a:latin typeface="Times New Roman"/>
                <a:cs typeface="Times New Roman"/>
              </a:rPr>
              <a:t>felaketi </a:t>
            </a:r>
            <a:r>
              <a:rPr lang="tr-TR" spc="-5" dirty="0" smtClean="0">
                <a:latin typeface="Times New Roman"/>
                <a:cs typeface="Times New Roman"/>
              </a:rPr>
              <a:t>nedeniyle </a:t>
            </a:r>
            <a:r>
              <a:rPr lang="tr-TR" dirty="0" smtClean="0">
                <a:latin typeface="Times New Roman"/>
                <a:cs typeface="Times New Roman"/>
              </a:rPr>
              <a:t>ödeme vadesi </a:t>
            </a:r>
            <a:r>
              <a:rPr lang="tr-TR" spc="-5" dirty="0" smtClean="0">
                <a:latin typeface="Times New Roman"/>
                <a:cs typeface="Times New Roman"/>
              </a:rPr>
              <a:t>geçmiş borçları </a:t>
            </a:r>
            <a:r>
              <a:rPr lang="tr-TR" dirty="0" smtClean="0">
                <a:latin typeface="Times New Roman"/>
                <a:cs typeface="Times New Roman"/>
              </a:rPr>
              <a:t>bu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</a:t>
            </a:r>
            <a:r>
              <a:rPr lang="tr-TR" spc="18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uyarınca</a:t>
            </a:r>
            <a:r>
              <a:rPr lang="tr-TR" spc="17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yeniden</a:t>
            </a:r>
            <a:r>
              <a:rPr lang="tr-TR" spc="19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yapılandırılmış</a:t>
            </a:r>
            <a:r>
              <a:rPr lang="tr-TR" spc="18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olup</a:t>
            </a:r>
            <a:r>
              <a:rPr lang="tr-TR" spc="18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Adana,</a:t>
            </a:r>
            <a:r>
              <a:rPr lang="tr-TR" spc="18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Adıyaman,</a:t>
            </a:r>
            <a:r>
              <a:rPr lang="tr-TR" spc="19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Diyarbakır,</a:t>
            </a:r>
            <a:r>
              <a:rPr lang="tr-TR" spc="18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Elazığ,</a:t>
            </a:r>
            <a:r>
              <a:rPr lang="tr-TR" spc="18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Gaziantep,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marR="5080" algn="just">
              <a:lnSpc>
                <a:spcPct val="144400"/>
              </a:lnSpc>
              <a:spcBef>
                <a:spcPts val="10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Hatay,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Kahramanmaraş,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Kilis,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Malatya,</a:t>
            </a:r>
            <a:r>
              <a:rPr lang="tr-TR" spc="-2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Osmaniye,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Sivas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ilinin</a:t>
            </a:r>
            <a:r>
              <a:rPr lang="tr-TR" spc="-2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Gürün</a:t>
            </a:r>
            <a:r>
              <a:rPr lang="tr-TR" spc="-30" dirty="0" smtClean="0">
                <a:latin typeface="Times New Roman"/>
                <a:cs typeface="Times New Roman"/>
              </a:rPr>
              <a:t> </a:t>
            </a:r>
            <a:r>
              <a:rPr lang="tr-TR" spc="-10" dirty="0" smtClean="0">
                <a:latin typeface="Times New Roman"/>
                <a:cs typeface="Times New Roman"/>
              </a:rPr>
              <a:t>İlçesi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-3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Şanlıurfa</a:t>
            </a:r>
            <a:r>
              <a:rPr lang="tr-TR" spc="-3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illerindeki </a:t>
            </a:r>
            <a:r>
              <a:rPr lang="tr-TR" spc="-29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yerler </a:t>
            </a:r>
            <a:r>
              <a:rPr lang="tr-TR" dirty="0" smtClean="0">
                <a:latin typeface="Times New Roman"/>
                <a:cs typeface="Times New Roman"/>
              </a:rPr>
              <a:t>için, </a:t>
            </a:r>
            <a:r>
              <a:rPr lang="tr-TR" spc="-5" dirty="0" smtClean="0">
                <a:latin typeface="Times New Roman"/>
                <a:cs typeface="Times New Roman"/>
              </a:rPr>
              <a:t>başvurunun süresi </a:t>
            </a:r>
            <a:r>
              <a:rPr lang="tr-TR" dirty="0" smtClean="0">
                <a:latin typeface="Times New Roman"/>
                <a:cs typeface="Times New Roman"/>
              </a:rPr>
              <a:t>mücbir </a:t>
            </a:r>
            <a:r>
              <a:rPr lang="tr-TR" spc="-5" dirty="0" smtClean="0">
                <a:latin typeface="Times New Roman"/>
                <a:cs typeface="Times New Roman"/>
              </a:rPr>
              <a:t>sebep halinin sona erdiği tarihi </a:t>
            </a:r>
            <a:r>
              <a:rPr lang="tr-TR" dirty="0" smtClean="0">
                <a:latin typeface="Times New Roman"/>
                <a:cs typeface="Times New Roman"/>
              </a:rPr>
              <a:t>(31/07/2023) takip </a:t>
            </a:r>
            <a:r>
              <a:rPr lang="tr-TR" spc="-5" dirty="0" smtClean="0">
                <a:latin typeface="Times New Roman"/>
                <a:cs typeface="Times New Roman"/>
              </a:rPr>
              <a:t>eden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üçüncü ayın sonuna </a:t>
            </a:r>
            <a:r>
              <a:rPr lang="tr-TR" dirty="0" smtClean="0">
                <a:latin typeface="Times New Roman"/>
                <a:cs typeface="Times New Roman"/>
              </a:rPr>
              <a:t>kadar (bu </a:t>
            </a:r>
            <a:r>
              <a:rPr lang="tr-TR" spc="-5" dirty="0" smtClean="0">
                <a:latin typeface="Times New Roman"/>
                <a:cs typeface="Times New Roman"/>
              </a:rPr>
              <a:t>tarih dâhil) </a:t>
            </a:r>
            <a:r>
              <a:rPr lang="tr-TR" dirty="0" smtClean="0">
                <a:latin typeface="Times New Roman"/>
                <a:cs typeface="Times New Roman"/>
              </a:rPr>
              <a:t>(31/10/2023) </a:t>
            </a:r>
            <a:r>
              <a:rPr lang="tr-TR" spc="-5" dirty="0" smtClean="0">
                <a:latin typeface="Times New Roman"/>
                <a:cs typeface="Times New Roman"/>
              </a:rPr>
              <a:t>uzayacak, </a:t>
            </a:r>
            <a:r>
              <a:rPr lang="tr-TR" dirty="0" smtClean="0">
                <a:latin typeface="Times New Roman"/>
                <a:cs typeface="Times New Roman"/>
              </a:rPr>
              <a:t>ilk taksit ise </a:t>
            </a:r>
            <a:r>
              <a:rPr lang="tr-TR" spc="-5" dirty="0" smtClean="0">
                <a:latin typeface="Times New Roman"/>
                <a:cs typeface="Times New Roman"/>
              </a:rPr>
              <a:t>başvuru süresinin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sona erdiği tarihi </a:t>
            </a:r>
            <a:r>
              <a:rPr lang="tr-TR" dirty="0" smtClean="0">
                <a:latin typeface="Times New Roman"/>
                <a:cs typeface="Times New Roman"/>
              </a:rPr>
              <a:t>takip </a:t>
            </a:r>
            <a:r>
              <a:rPr lang="tr-TR" spc="-5" dirty="0" smtClean="0">
                <a:latin typeface="Times New Roman"/>
                <a:cs typeface="Times New Roman"/>
              </a:rPr>
              <a:t>eden ayın sonuna </a:t>
            </a:r>
            <a:r>
              <a:rPr lang="tr-TR" dirty="0" smtClean="0">
                <a:latin typeface="Times New Roman"/>
                <a:cs typeface="Times New Roman"/>
              </a:rPr>
              <a:t>kadar (bu </a:t>
            </a:r>
            <a:r>
              <a:rPr lang="tr-TR" spc="-5" dirty="0" smtClean="0">
                <a:latin typeface="Times New Roman"/>
                <a:cs typeface="Times New Roman"/>
              </a:rPr>
              <a:t>tarih dâhil) (30/11/2023), </a:t>
            </a:r>
            <a:r>
              <a:rPr lang="tr-TR" dirty="0" smtClean="0">
                <a:latin typeface="Times New Roman"/>
                <a:cs typeface="Times New Roman"/>
              </a:rPr>
              <a:t>diğer taksitler ise bu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taksiti </a:t>
            </a:r>
            <a:r>
              <a:rPr lang="tr-TR" spc="-5" dirty="0" smtClean="0">
                <a:latin typeface="Times New Roman"/>
                <a:cs typeface="Times New Roman"/>
              </a:rPr>
              <a:t>takip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eden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aylık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dönemler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hâlinde</a:t>
            </a:r>
            <a:r>
              <a:rPr lang="tr-TR" dirty="0" smtClean="0">
                <a:latin typeface="Times New Roman"/>
                <a:cs typeface="Times New Roman"/>
              </a:rPr>
              <a:t> bu Kanun </a:t>
            </a:r>
            <a:r>
              <a:rPr lang="tr-TR" spc="-5" dirty="0" smtClean="0">
                <a:latin typeface="Times New Roman"/>
                <a:cs typeface="Times New Roman"/>
              </a:rPr>
              <a:t>hükümlerine </a:t>
            </a:r>
            <a:r>
              <a:rPr lang="tr-TR" dirty="0" smtClean="0">
                <a:latin typeface="Times New Roman"/>
                <a:cs typeface="Times New Roman"/>
              </a:rPr>
              <a:t>göre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ödenecektir.</a:t>
            </a:r>
          </a:p>
          <a:p>
            <a:pPr marL="445770" marR="5080" algn="just">
              <a:lnSpc>
                <a:spcPct val="144400"/>
              </a:lnSpc>
              <a:spcBef>
                <a:spcPts val="10"/>
              </a:spcBef>
            </a:pPr>
            <a:endParaRPr lang="tr-TR" dirty="0" smtClean="0">
              <a:latin typeface="Times New Roman"/>
              <a:cs typeface="Times New Roman"/>
            </a:endParaRPr>
          </a:p>
          <a:p>
            <a:pPr marL="445770" marR="5080" algn="just">
              <a:lnSpc>
                <a:spcPct val="144400"/>
              </a:lnSpc>
              <a:spcBef>
                <a:spcPts val="1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8404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8281" y="1188932"/>
            <a:ext cx="11899557" cy="2485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5770" marR="6985" indent="-228600" algn="just">
              <a:lnSpc>
                <a:spcPct val="143700"/>
              </a:lnSpc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dirty="0" smtClean="0">
                <a:latin typeface="Times New Roman"/>
                <a:cs typeface="Times New Roman"/>
              </a:rPr>
              <a:t>12/3/2023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tarihinden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önce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kendilerine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tanınan</a:t>
            </a:r>
            <a:r>
              <a:rPr lang="tr-TR" dirty="0" smtClean="0">
                <a:latin typeface="Times New Roman"/>
                <a:cs typeface="Times New Roman"/>
              </a:rPr>
              <a:t> bir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aylık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süre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dolduğu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halde</a:t>
            </a:r>
            <a:r>
              <a:rPr lang="tr-TR" dirty="0" smtClean="0">
                <a:latin typeface="Times New Roman"/>
                <a:cs typeface="Times New Roman"/>
              </a:rPr>
              <a:t> gelir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testine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başvurmayanların </a:t>
            </a:r>
            <a:r>
              <a:rPr lang="tr-TR" dirty="0" smtClean="0">
                <a:latin typeface="Times New Roman"/>
                <a:cs typeface="Times New Roman"/>
              </a:rPr>
              <a:t>31/07/2023 </a:t>
            </a:r>
            <a:r>
              <a:rPr lang="tr-TR" spc="-5" dirty="0" smtClean="0">
                <a:latin typeface="Times New Roman"/>
                <a:cs typeface="Times New Roman"/>
              </a:rPr>
              <a:t>tarihine kadar gelir </a:t>
            </a:r>
            <a:r>
              <a:rPr lang="tr-TR" dirty="0" smtClean="0">
                <a:latin typeface="Times New Roman"/>
                <a:cs typeface="Times New Roman"/>
              </a:rPr>
              <a:t>testine </a:t>
            </a:r>
            <a:r>
              <a:rPr lang="tr-TR" spc="-5" dirty="0" smtClean="0">
                <a:latin typeface="Times New Roman"/>
                <a:cs typeface="Times New Roman"/>
              </a:rPr>
              <a:t>başvurması halinde, GSS primleri gelir </a:t>
            </a:r>
            <a:r>
              <a:rPr lang="tr-TR" dirty="0" smtClean="0">
                <a:latin typeface="Times New Roman"/>
                <a:cs typeface="Times New Roman"/>
              </a:rPr>
              <a:t> testi </a:t>
            </a:r>
            <a:r>
              <a:rPr lang="tr-TR" spc="-5" dirty="0" smtClean="0">
                <a:latin typeface="Times New Roman"/>
                <a:cs typeface="Times New Roman"/>
              </a:rPr>
              <a:t>sonucuna </a:t>
            </a:r>
            <a:r>
              <a:rPr lang="tr-TR" dirty="0" smtClean="0">
                <a:latin typeface="Times New Roman"/>
                <a:cs typeface="Times New Roman"/>
              </a:rPr>
              <a:t>göre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tescil </a:t>
            </a:r>
            <a:r>
              <a:rPr lang="tr-TR" spc="-5" dirty="0" smtClean="0">
                <a:latin typeface="Times New Roman"/>
                <a:cs typeface="Times New Roman"/>
              </a:rPr>
              <a:t>başlangıç tarihine</a:t>
            </a:r>
            <a:r>
              <a:rPr lang="tr-TR" dirty="0" smtClean="0">
                <a:latin typeface="Times New Roman"/>
                <a:cs typeface="Times New Roman"/>
              </a:rPr>
              <a:t> göre</a:t>
            </a:r>
            <a:r>
              <a:rPr lang="tr-TR" spc="-5" dirty="0" smtClean="0">
                <a:latin typeface="Times New Roman"/>
                <a:cs typeface="Times New Roman"/>
              </a:rPr>
              <a:t> güncellenecektir.</a:t>
            </a:r>
            <a:endParaRPr lang="tr-TR" dirty="0" smtClean="0">
              <a:latin typeface="Times New Roman"/>
              <a:cs typeface="Times New Roman"/>
            </a:endParaRPr>
          </a:p>
          <a:p>
            <a:pPr marL="445770" marR="5080" indent="-228600" algn="just">
              <a:lnSpc>
                <a:spcPct val="143600"/>
              </a:lnSpc>
              <a:spcBef>
                <a:spcPts val="10"/>
              </a:spcBef>
              <a:buClr>
                <a:srgbClr val="171717"/>
              </a:buClr>
              <a:buChar char="•"/>
              <a:tabLst>
                <a:tab pos="446405" algn="l"/>
              </a:tabLst>
            </a:pPr>
            <a:r>
              <a:rPr lang="tr-TR" spc="-5" dirty="0" smtClean="0">
                <a:latin typeface="Times New Roman"/>
                <a:cs typeface="Times New Roman"/>
              </a:rPr>
              <a:t>2022/Aralık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ayı</a:t>
            </a:r>
            <a:r>
              <a:rPr lang="tr-TR" dirty="0" smtClean="0">
                <a:latin typeface="Times New Roman"/>
                <a:cs typeface="Times New Roman"/>
              </a:rPr>
              <a:t> ve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öncesine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ait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Kanunun</a:t>
            </a:r>
            <a:r>
              <a:rPr lang="tr-TR" dirty="0" smtClean="0">
                <a:latin typeface="Times New Roman"/>
                <a:cs typeface="Times New Roman"/>
              </a:rPr>
              <a:t> 60/g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bendi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kapsamındaki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genel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sağlık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10" dirty="0" smtClean="0">
                <a:latin typeface="Times New Roman"/>
                <a:cs typeface="Times New Roman"/>
              </a:rPr>
              <a:t>sigortası </a:t>
            </a:r>
            <a:r>
              <a:rPr lang="tr-TR" spc="-5" dirty="0" smtClean="0">
                <a:latin typeface="Times New Roman"/>
                <a:cs typeface="Times New Roman"/>
              </a:rPr>
              <a:t> primlerinin</a:t>
            </a:r>
            <a:r>
              <a:rPr lang="tr-TR" dirty="0" smtClean="0">
                <a:latin typeface="Times New Roman"/>
                <a:cs typeface="Times New Roman"/>
              </a:rPr>
              <a:t> 31/08/2023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tarihine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kadar</a:t>
            </a:r>
            <a:r>
              <a:rPr lang="tr-TR" dirty="0" smtClean="0">
                <a:latin typeface="Times New Roman"/>
                <a:cs typeface="Times New Roman"/>
              </a:rPr>
              <a:t> ödenmesi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halinde,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gecikme</a:t>
            </a:r>
            <a:r>
              <a:rPr lang="tr-TR" dirty="0" smtClean="0">
                <a:latin typeface="Times New Roman"/>
                <a:cs typeface="Times New Roman"/>
              </a:rPr>
              <a:t> cezası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ve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gecikme</a:t>
            </a:r>
            <a:r>
              <a:rPr lang="tr-TR" dirty="0" smtClean="0">
                <a:latin typeface="Times New Roman"/>
                <a:cs typeface="Times New Roman"/>
              </a:rPr>
              <a:t> zammı </a:t>
            </a:r>
            <a:r>
              <a:rPr lang="tr-TR" spc="5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tahsilinden </a:t>
            </a:r>
            <a:r>
              <a:rPr lang="tr-TR" spc="-5" dirty="0" smtClean="0">
                <a:latin typeface="Times New Roman"/>
                <a:cs typeface="Times New Roman"/>
              </a:rPr>
              <a:t>vazgeçilecek </a:t>
            </a:r>
            <a:r>
              <a:rPr lang="tr-TR" dirty="0" smtClean="0">
                <a:latin typeface="Times New Roman"/>
                <a:cs typeface="Times New Roman"/>
              </a:rPr>
              <a:t>ve bu </a:t>
            </a:r>
            <a:r>
              <a:rPr lang="tr-TR" spc="-5" dirty="0" smtClean="0">
                <a:latin typeface="Times New Roman"/>
                <a:cs typeface="Times New Roman"/>
              </a:rPr>
              <a:t>kapsamdakiler </a:t>
            </a:r>
            <a:r>
              <a:rPr lang="tr-TR" dirty="0" smtClean="0">
                <a:latin typeface="Times New Roman"/>
                <a:cs typeface="Times New Roman"/>
              </a:rPr>
              <a:t>diğer </a:t>
            </a:r>
            <a:r>
              <a:rPr lang="tr-TR" spc="-5" dirty="0" smtClean="0">
                <a:latin typeface="Times New Roman"/>
                <a:cs typeface="Times New Roman"/>
              </a:rPr>
              <a:t>şartları taşımaları </a:t>
            </a:r>
            <a:r>
              <a:rPr lang="tr-TR" dirty="0" smtClean="0">
                <a:latin typeface="Times New Roman"/>
                <a:cs typeface="Times New Roman"/>
              </a:rPr>
              <a:t>halinde 31/08/2023 </a:t>
            </a:r>
            <a:r>
              <a:rPr lang="tr-TR" spc="-5" dirty="0" smtClean="0">
                <a:latin typeface="Times New Roman"/>
                <a:cs typeface="Times New Roman"/>
              </a:rPr>
              <a:t>tarihine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kadar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sağlık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hizmetlerinden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yararlanabilecektir.</a:t>
            </a: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7740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3634</Words>
  <Application>Microsoft Office PowerPoint</Application>
  <PresentationFormat>Geniş ekran</PresentationFormat>
  <Paragraphs>177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Courier New</vt:lpstr>
      <vt:lpstr>Times New Roman</vt:lpstr>
      <vt:lpstr>Wingdings</vt:lpstr>
      <vt:lpstr>Office Teması</vt:lpstr>
      <vt:lpstr>7440 SAYILI KANUN YAPILANDIRMA (SGK)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7440 SAYILI KANUN YAPILANDIRMA (SGK)</dc:title>
  <dc:creator>LENOVO</dc:creator>
  <cp:lastModifiedBy>LENOVO</cp:lastModifiedBy>
  <cp:revision>30</cp:revision>
  <dcterms:created xsi:type="dcterms:W3CDTF">2023-06-06T06:44:18Z</dcterms:created>
  <dcterms:modified xsi:type="dcterms:W3CDTF">2023-06-06T12:39:59Z</dcterms:modified>
</cp:coreProperties>
</file>